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B7_9505731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06_0.xml" ContentType="application/vnd.ms-powerpoint.comments+xml"/>
  <Override PartName="/ppt/notesSlides/notesSlide10.xml" ContentType="application/vnd.openxmlformats-officedocument.presentationml.notesSlide+xml"/>
  <Override PartName="/ppt/comments/modernComment_1D4_FD2935A6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72" r:id="rId5"/>
  </p:sldMasterIdLst>
  <p:notesMasterIdLst>
    <p:notesMasterId r:id="rId43"/>
  </p:notesMasterIdLst>
  <p:handoutMasterIdLst>
    <p:handoutMasterId r:id="rId44"/>
  </p:handoutMasterIdLst>
  <p:sldIdLst>
    <p:sldId id="438" r:id="rId6"/>
    <p:sldId id="465" r:id="rId7"/>
    <p:sldId id="466" r:id="rId8"/>
    <p:sldId id="412" r:id="rId9"/>
    <p:sldId id="256" r:id="rId10"/>
    <p:sldId id="350" r:id="rId11"/>
    <p:sldId id="351" r:id="rId12"/>
    <p:sldId id="439" r:id="rId13"/>
    <p:sldId id="440" r:id="rId14"/>
    <p:sldId id="357" r:id="rId15"/>
    <p:sldId id="467" r:id="rId16"/>
    <p:sldId id="441" r:id="rId17"/>
    <p:sldId id="442" r:id="rId18"/>
    <p:sldId id="407" r:id="rId19"/>
    <p:sldId id="443" r:id="rId20"/>
    <p:sldId id="445" r:id="rId21"/>
    <p:sldId id="446" r:id="rId22"/>
    <p:sldId id="408" r:id="rId23"/>
    <p:sldId id="415" r:id="rId24"/>
    <p:sldId id="302" r:id="rId25"/>
    <p:sldId id="447" r:id="rId26"/>
    <p:sldId id="262" r:id="rId27"/>
    <p:sldId id="448" r:id="rId28"/>
    <p:sldId id="449" r:id="rId29"/>
    <p:sldId id="450" r:id="rId30"/>
    <p:sldId id="451" r:id="rId31"/>
    <p:sldId id="452" r:id="rId32"/>
    <p:sldId id="453" r:id="rId33"/>
    <p:sldId id="454" r:id="rId34"/>
    <p:sldId id="468" r:id="rId35"/>
    <p:sldId id="455" r:id="rId36"/>
    <p:sldId id="459" r:id="rId37"/>
    <p:sldId id="461" r:id="rId38"/>
    <p:sldId id="409" r:id="rId39"/>
    <p:sldId id="462" r:id="rId40"/>
    <p:sldId id="464" r:id="rId41"/>
    <p:sldId id="463" r:id="rId4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D07863-8D78-D081-EC47-3629F1CCE8A7}" name="Deborah  Borg Brincat" initials="DB" userId="S::deborahborgbrincat@drakemusic.org::55b62370-d319-4e6f-a6eb-06b47919d853" providerId="AD"/>
  <p188:author id="{9AA3A8B5-0DBC-E605-4693-378ACAEB8542}" name="Chloe Hutchinson" initials="CH" userId="S::chloe.hutchinson@airadigi.onmicrosoft.com::e5281439-be2b-4aab-be8c-8d9498e1dfdc" providerId="AD"/>
  <p188:author id="{7630F2EF-83A5-A297-44EE-8C7A14739440}" name="chris Osunsami" initials="cO" userId="87559b649ad9d3a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D2F0FD"/>
    <a:srgbClr val="E9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75DB26-1E39-486A-8304-FEE8BA51D7A2}" v="35" dt="2023-10-28T14:12:35.398"/>
    <p1510:client id="{7FF90CBB-1843-60F1-414B-636C37B3F880}" v="13" dt="2023-11-17T08:21:42.566"/>
    <p1510:client id="{FBD93CF4-9211-2060-F096-D47337276797}" v="99" dt="2023-12-19T14:13:12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4" autoAdjust="0"/>
    <p:restoredTop sz="96247" autoAdjust="0"/>
  </p:normalViewPr>
  <p:slideViewPr>
    <p:cSldViewPr snapToGrid="0">
      <p:cViewPr>
        <p:scale>
          <a:sx n="70" d="100"/>
          <a:sy n="70" d="100"/>
        </p:scale>
        <p:origin x="1736" y="448"/>
      </p:cViewPr>
      <p:guideLst>
        <p:guide orient="horz" pos="3367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50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omments/modernComment_106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D9FDE37-CBC4-0E4B-8124-AB7A59A3DF7F}" authorId="{B5D07863-8D78-D081-EC47-3629F1CCE8A7}" created="2023-11-14T09:48:17.411">
    <pc:sldMkLst xmlns:pc="http://schemas.microsoft.com/office/powerpoint/2013/main/command">
      <pc:docMk/>
      <pc:sldMk cId="0" sldId="262"/>
    </pc:sldMkLst>
    <p188:txBody>
      <a:bodyPr/>
      <a:lstStyle/>
      <a:p>
        <a:r>
          <a:rPr lang="en-US"/>
          <a:t>Add key hole images?</a:t>
        </a:r>
      </a:p>
    </p188:txBody>
  </p188:cm>
</p188:cmLst>
</file>

<file path=ppt/comments/modernComment_1B7_950573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9784A16-F5D8-5B49-9C25-EF308D0B70CD}" authorId="{B5D07863-8D78-D081-EC47-3629F1CCE8A7}" created="2023-11-14T09:28:49.372">
    <pc:sldMkLst xmlns:pc="http://schemas.microsoft.com/office/powerpoint/2013/main/command">
      <pc:docMk/>
      <pc:sldMk cId="156260145" sldId="439"/>
    </pc:sldMkLst>
    <p188:txBody>
      <a:bodyPr/>
      <a:lstStyle/>
      <a:p>
        <a:r>
          <a:rPr lang="en-US"/>
          <a:t>Images of front pages will need to change.</a:t>
        </a:r>
      </a:p>
    </p188:txBody>
  </p188:cm>
</p188:cmLst>
</file>

<file path=ppt/comments/modernComment_1D4_FD2935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85418B-0469-ED4A-A20E-D4BE5D58A978}" authorId="{B5D07863-8D78-D081-EC47-3629F1CCE8A7}" created="2023-11-14T09:47:36.377">
    <pc:sldMkLst xmlns:pc="http://schemas.microsoft.com/office/powerpoint/2013/main/command">
      <pc:docMk/>
      <pc:sldMk cId="4247336358" sldId="468"/>
    </pc:sldMkLst>
    <p188:txBody>
      <a:bodyPr/>
      <a:lstStyle/>
      <a:p>
        <a:r>
          <a:rPr lang="en-US"/>
          <a:t>Check this page and the following.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470B-89A4-0745-9B2C-F38DA9703734}" type="datetime1">
              <a:rPr lang="en-GB" smtClean="0"/>
              <a:t>19/12/2023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11C7-7EFC-3742-A0B4-90D5C82D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992B-2636-2C4F-AC5A-AA3C8ED180BD}" type="datetime1">
              <a:rPr lang="en-GB" smtClean="0"/>
              <a:t>19/12/2023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4371-91BD-B446-8005-470D2CC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25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3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1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3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7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5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26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05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69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85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8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EE29-922E-45AF-8E50-D724F3B7A5C7}" type="datetime1">
              <a:rPr lang="en-GB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06F0-C6A7-4A00-B7E3-EAFD743399D1}" type="datetime1">
              <a:rPr lang="en-GB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8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192F-8288-4069-A9F6-D4153A017122}" type="datetime1">
              <a:rPr lang="en-GB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4" y="3313478"/>
            <a:ext cx="6428423" cy="614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96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8" y="5985638"/>
            <a:ext cx="5293995" cy="1845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99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99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687">
              <a:spcBef>
                <a:spcPts val="70"/>
              </a:spcBef>
            </a:pPr>
            <a:r>
              <a:rPr lang="en-US"/>
              <a:t>Page</a:t>
            </a:r>
            <a:r>
              <a:rPr lang="en-US" spc="130"/>
              <a:t> </a:t>
            </a:r>
            <a:fld id="{81D60167-4931-47E6-BA6A-407CBD079E47}" type="slidenum">
              <a:rPr smtClean="0"/>
              <a:pPr marL="12687">
                <a:spcBef>
                  <a:spcPts val="70"/>
                </a:spcBef>
              </a:pPr>
              <a:t>‹#›</a:t>
            </a:fld>
            <a:r>
              <a:rPr spc="135"/>
              <a:t> </a:t>
            </a:r>
            <a:r>
              <a:t>of</a:t>
            </a:r>
            <a:r>
              <a:rPr spc="135"/>
              <a:t> </a:t>
            </a:r>
            <a:r>
              <a:rPr spc="-50"/>
              <a:t>9</a:t>
            </a:r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389615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96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99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99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687">
              <a:spcBef>
                <a:spcPts val="70"/>
              </a:spcBef>
            </a:pPr>
            <a:r>
              <a:rPr lang="en-US"/>
              <a:t>Page</a:t>
            </a:r>
            <a:r>
              <a:rPr lang="en-US" spc="130"/>
              <a:t> </a:t>
            </a:r>
            <a:fld id="{81D60167-4931-47E6-BA6A-407CBD079E47}" type="slidenum">
              <a:rPr smtClean="0"/>
              <a:pPr marL="12687">
                <a:spcBef>
                  <a:spcPts val="70"/>
                </a:spcBef>
              </a:pPr>
              <a:t>‹#›</a:t>
            </a:fld>
            <a:r>
              <a:rPr spc="135"/>
              <a:t> </a:t>
            </a:r>
            <a:r>
              <a:t>of</a:t>
            </a:r>
            <a:r>
              <a:rPr spc="135"/>
              <a:t> </a:t>
            </a:r>
            <a:r>
              <a:rPr spc="-50"/>
              <a:t>9</a:t>
            </a:r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001215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96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3" y="2458387"/>
            <a:ext cx="328983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8" y="2458387"/>
            <a:ext cx="328983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99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687">
              <a:spcBef>
                <a:spcPts val="70"/>
              </a:spcBef>
            </a:pPr>
            <a:r>
              <a:rPr lang="en-US"/>
              <a:t>Page</a:t>
            </a:r>
            <a:r>
              <a:rPr lang="en-US" spc="130"/>
              <a:t> </a:t>
            </a:r>
            <a:fld id="{81D60167-4931-47E6-BA6A-407CBD079E47}" type="slidenum">
              <a:rPr smtClean="0"/>
              <a:pPr marL="12687">
                <a:spcBef>
                  <a:spcPts val="70"/>
                </a:spcBef>
              </a:pPr>
              <a:t>‹#›</a:t>
            </a:fld>
            <a:r>
              <a:rPr spc="135"/>
              <a:t> </a:t>
            </a:r>
            <a:r>
              <a:t>of</a:t>
            </a:r>
            <a:r>
              <a:rPr spc="135"/>
              <a:t> </a:t>
            </a:r>
            <a:r>
              <a:rPr spc="-50"/>
              <a:t>9</a:t>
            </a:r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401583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2850" cy="10676586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56A6A6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bg object 17"/>
          <p:cNvSpPr/>
          <p:nvPr/>
        </p:nvSpPr>
        <p:spPr>
          <a:xfrm>
            <a:off x="1" y="0"/>
            <a:ext cx="7009300" cy="8058028"/>
          </a:xfrm>
          <a:custGeom>
            <a:avLst/>
            <a:gdLst/>
            <a:ahLst/>
            <a:cxnLst/>
            <a:rect l="l" t="t" r="r" b="b"/>
            <a:pathLst>
              <a:path w="7003415" h="8066405">
                <a:moveTo>
                  <a:pt x="3235376" y="7964589"/>
                </a:moveTo>
                <a:lnTo>
                  <a:pt x="1161720" y="7964589"/>
                </a:lnTo>
                <a:lnTo>
                  <a:pt x="584243" y="7799489"/>
                </a:lnTo>
                <a:lnTo>
                  <a:pt x="541093" y="7774089"/>
                </a:lnTo>
                <a:lnTo>
                  <a:pt x="412808" y="7735989"/>
                </a:lnTo>
                <a:lnTo>
                  <a:pt x="370443" y="7710589"/>
                </a:lnTo>
                <a:lnTo>
                  <a:pt x="328280" y="7697889"/>
                </a:lnTo>
                <a:lnTo>
                  <a:pt x="286320" y="7672489"/>
                </a:lnTo>
                <a:lnTo>
                  <a:pt x="244567" y="7659789"/>
                </a:lnTo>
                <a:lnTo>
                  <a:pt x="203022" y="7634389"/>
                </a:lnTo>
                <a:lnTo>
                  <a:pt x="161688" y="7621689"/>
                </a:lnTo>
                <a:lnTo>
                  <a:pt x="120567" y="7596289"/>
                </a:lnTo>
                <a:lnTo>
                  <a:pt x="79662" y="7583589"/>
                </a:lnTo>
                <a:lnTo>
                  <a:pt x="38974" y="7558189"/>
                </a:lnTo>
                <a:lnTo>
                  <a:pt x="0" y="7545958"/>
                </a:lnTo>
                <a:lnTo>
                  <a:pt x="0" y="0"/>
                </a:lnTo>
                <a:lnTo>
                  <a:pt x="5719587" y="0"/>
                </a:lnTo>
                <a:lnTo>
                  <a:pt x="5720951" y="1690"/>
                </a:lnTo>
                <a:lnTo>
                  <a:pt x="5751408" y="27090"/>
                </a:lnTo>
                <a:lnTo>
                  <a:pt x="5781557" y="65190"/>
                </a:lnTo>
                <a:lnTo>
                  <a:pt x="5811397" y="103290"/>
                </a:lnTo>
                <a:lnTo>
                  <a:pt x="5840925" y="128690"/>
                </a:lnTo>
                <a:lnTo>
                  <a:pt x="5870140" y="166790"/>
                </a:lnTo>
                <a:lnTo>
                  <a:pt x="5899038" y="204890"/>
                </a:lnTo>
                <a:lnTo>
                  <a:pt x="5927617" y="242990"/>
                </a:lnTo>
                <a:lnTo>
                  <a:pt x="5955876" y="268390"/>
                </a:lnTo>
                <a:lnTo>
                  <a:pt x="5983813" y="306490"/>
                </a:lnTo>
                <a:lnTo>
                  <a:pt x="6011424" y="344590"/>
                </a:lnTo>
                <a:lnTo>
                  <a:pt x="6038707" y="382690"/>
                </a:lnTo>
                <a:lnTo>
                  <a:pt x="6065661" y="420790"/>
                </a:lnTo>
                <a:lnTo>
                  <a:pt x="6092283" y="446190"/>
                </a:lnTo>
                <a:lnTo>
                  <a:pt x="6118571" y="484290"/>
                </a:lnTo>
                <a:lnTo>
                  <a:pt x="6144523" y="522390"/>
                </a:lnTo>
                <a:lnTo>
                  <a:pt x="6170136" y="560490"/>
                </a:lnTo>
                <a:lnTo>
                  <a:pt x="6195408" y="598590"/>
                </a:lnTo>
                <a:lnTo>
                  <a:pt x="6220337" y="636690"/>
                </a:lnTo>
                <a:lnTo>
                  <a:pt x="6244921" y="674790"/>
                </a:lnTo>
                <a:lnTo>
                  <a:pt x="6269157" y="712890"/>
                </a:lnTo>
                <a:lnTo>
                  <a:pt x="6293043" y="750990"/>
                </a:lnTo>
                <a:lnTo>
                  <a:pt x="6316577" y="789090"/>
                </a:lnTo>
                <a:lnTo>
                  <a:pt x="6339757" y="827190"/>
                </a:lnTo>
                <a:lnTo>
                  <a:pt x="6362581" y="865290"/>
                </a:lnTo>
                <a:lnTo>
                  <a:pt x="6385046" y="903390"/>
                </a:lnTo>
                <a:lnTo>
                  <a:pt x="6407149" y="941490"/>
                </a:lnTo>
                <a:lnTo>
                  <a:pt x="6428890" y="992290"/>
                </a:lnTo>
                <a:lnTo>
                  <a:pt x="6450264" y="1030390"/>
                </a:lnTo>
                <a:lnTo>
                  <a:pt x="6471271" y="1068490"/>
                </a:lnTo>
                <a:lnTo>
                  <a:pt x="6491909" y="1106590"/>
                </a:lnTo>
                <a:lnTo>
                  <a:pt x="6512173" y="1144690"/>
                </a:lnTo>
                <a:lnTo>
                  <a:pt x="6532064" y="1195490"/>
                </a:lnTo>
                <a:lnTo>
                  <a:pt x="6551577" y="1233590"/>
                </a:lnTo>
                <a:lnTo>
                  <a:pt x="6570712" y="1271690"/>
                </a:lnTo>
                <a:lnTo>
                  <a:pt x="6589465" y="1309790"/>
                </a:lnTo>
                <a:lnTo>
                  <a:pt x="6607835" y="1360590"/>
                </a:lnTo>
                <a:lnTo>
                  <a:pt x="6625820" y="1398690"/>
                </a:lnTo>
                <a:lnTo>
                  <a:pt x="6643416" y="1436790"/>
                </a:lnTo>
                <a:lnTo>
                  <a:pt x="6660622" y="1487590"/>
                </a:lnTo>
                <a:lnTo>
                  <a:pt x="6677436" y="1525690"/>
                </a:lnTo>
                <a:lnTo>
                  <a:pt x="6693855" y="1563790"/>
                </a:lnTo>
                <a:lnTo>
                  <a:pt x="6709877" y="1614590"/>
                </a:lnTo>
                <a:lnTo>
                  <a:pt x="6725500" y="1652690"/>
                </a:lnTo>
                <a:lnTo>
                  <a:pt x="6740722" y="1690790"/>
                </a:lnTo>
                <a:lnTo>
                  <a:pt x="6755539" y="1741590"/>
                </a:lnTo>
                <a:lnTo>
                  <a:pt x="6769952" y="1779690"/>
                </a:lnTo>
                <a:lnTo>
                  <a:pt x="6783955" y="1830490"/>
                </a:lnTo>
                <a:lnTo>
                  <a:pt x="6797549" y="1868590"/>
                </a:lnTo>
                <a:lnTo>
                  <a:pt x="6810730" y="1919390"/>
                </a:lnTo>
                <a:lnTo>
                  <a:pt x="6823496" y="1957490"/>
                </a:lnTo>
                <a:lnTo>
                  <a:pt x="6835845" y="2008290"/>
                </a:lnTo>
                <a:lnTo>
                  <a:pt x="6847775" y="2046390"/>
                </a:lnTo>
                <a:lnTo>
                  <a:pt x="6859283" y="2097190"/>
                </a:lnTo>
                <a:lnTo>
                  <a:pt x="6870367" y="2135290"/>
                </a:lnTo>
                <a:lnTo>
                  <a:pt x="6881025" y="2186090"/>
                </a:lnTo>
                <a:lnTo>
                  <a:pt x="6891255" y="2236890"/>
                </a:lnTo>
                <a:lnTo>
                  <a:pt x="6901054" y="2274990"/>
                </a:lnTo>
                <a:lnTo>
                  <a:pt x="6910421" y="2325790"/>
                </a:lnTo>
                <a:lnTo>
                  <a:pt x="6919352" y="2363890"/>
                </a:lnTo>
                <a:lnTo>
                  <a:pt x="6927846" y="2414690"/>
                </a:lnTo>
                <a:lnTo>
                  <a:pt x="6935901" y="2465490"/>
                </a:lnTo>
                <a:lnTo>
                  <a:pt x="6943514" y="2503590"/>
                </a:lnTo>
                <a:lnTo>
                  <a:pt x="6950683" y="2554390"/>
                </a:lnTo>
                <a:lnTo>
                  <a:pt x="6957405" y="2605190"/>
                </a:lnTo>
                <a:lnTo>
                  <a:pt x="6963680" y="2643290"/>
                </a:lnTo>
                <a:lnTo>
                  <a:pt x="6969503" y="2694090"/>
                </a:lnTo>
                <a:lnTo>
                  <a:pt x="6974873" y="2744890"/>
                </a:lnTo>
                <a:lnTo>
                  <a:pt x="6979789" y="2782990"/>
                </a:lnTo>
                <a:lnTo>
                  <a:pt x="6984246" y="2833790"/>
                </a:lnTo>
                <a:lnTo>
                  <a:pt x="6988244" y="2884590"/>
                </a:lnTo>
                <a:lnTo>
                  <a:pt x="6991780" y="2935390"/>
                </a:lnTo>
                <a:lnTo>
                  <a:pt x="6994852" y="2973490"/>
                </a:lnTo>
                <a:lnTo>
                  <a:pt x="6997458" y="3024290"/>
                </a:lnTo>
                <a:lnTo>
                  <a:pt x="6999594" y="3075090"/>
                </a:lnTo>
                <a:lnTo>
                  <a:pt x="7001260" y="3125890"/>
                </a:lnTo>
                <a:lnTo>
                  <a:pt x="7002453" y="3176690"/>
                </a:lnTo>
                <a:lnTo>
                  <a:pt x="7003170" y="3214790"/>
                </a:lnTo>
                <a:lnTo>
                  <a:pt x="7003409" y="3265490"/>
                </a:lnTo>
                <a:lnTo>
                  <a:pt x="7003170" y="3316390"/>
                </a:lnTo>
                <a:lnTo>
                  <a:pt x="7002453" y="3367190"/>
                </a:lnTo>
                <a:lnTo>
                  <a:pt x="7001260" y="3417990"/>
                </a:lnTo>
                <a:lnTo>
                  <a:pt x="6999594" y="3456090"/>
                </a:lnTo>
                <a:lnTo>
                  <a:pt x="6997458" y="3506890"/>
                </a:lnTo>
                <a:lnTo>
                  <a:pt x="6994852" y="3557690"/>
                </a:lnTo>
                <a:lnTo>
                  <a:pt x="6991780" y="3608490"/>
                </a:lnTo>
                <a:lnTo>
                  <a:pt x="6988244" y="3646590"/>
                </a:lnTo>
                <a:lnTo>
                  <a:pt x="6984246" y="3697390"/>
                </a:lnTo>
                <a:lnTo>
                  <a:pt x="6979789" y="3748190"/>
                </a:lnTo>
                <a:lnTo>
                  <a:pt x="6974873" y="3798990"/>
                </a:lnTo>
                <a:lnTo>
                  <a:pt x="6969503" y="3837090"/>
                </a:lnTo>
                <a:lnTo>
                  <a:pt x="6963680" y="3887890"/>
                </a:lnTo>
                <a:lnTo>
                  <a:pt x="6957405" y="3938690"/>
                </a:lnTo>
                <a:lnTo>
                  <a:pt x="6950683" y="3976790"/>
                </a:lnTo>
                <a:lnTo>
                  <a:pt x="6943514" y="4027590"/>
                </a:lnTo>
                <a:lnTo>
                  <a:pt x="6935901" y="4078390"/>
                </a:lnTo>
                <a:lnTo>
                  <a:pt x="6927846" y="4116490"/>
                </a:lnTo>
                <a:lnTo>
                  <a:pt x="6919352" y="4167290"/>
                </a:lnTo>
                <a:lnTo>
                  <a:pt x="6910421" y="4218090"/>
                </a:lnTo>
                <a:lnTo>
                  <a:pt x="6901054" y="4256190"/>
                </a:lnTo>
                <a:lnTo>
                  <a:pt x="6891255" y="4306990"/>
                </a:lnTo>
                <a:lnTo>
                  <a:pt x="6881025" y="4345090"/>
                </a:lnTo>
                <a:lnTo>
                  <a:pt x="6870367" y="4395890"/>
                </a:lnTo>
                <a:lnTo>
                  <a:pt x="6859283" y="4446690"/>
                </a:lnTo>
                <a:lnTo>
                  <a:pt x="6847775" y="4484790"/>
                </a:lnTo>
                <a:lnTo>
                  <a:pt x="6835845" y="4535590"/>
                </a:lnTo>
                <a:lnTo>
                  <a:pt x="6823496" y="4573690"/>
                </a:lnTo>
                <a:lnTo>
                  <a:pt x="6810730" y="4624490"/>
                </a:lnTo>
                <a:lnTo>
                  <a:pt x="6797549" y="4662590"/>
                </a:lnTo>
                <a:lnTo>
                  <a:pt x="6783955" y="4713390"/>
                </a:lnTo>
                <a:lnTo>
                  <a:pt x="6769952" y="4751490"/>
                </a:lnTo>
                <a:lnTo>
                  <a:pt x="6755539" y="4789590"/>
                </a:lnTo>
                <a:lnTo>
                  <a:pt x="6740722" y="4840390"/>
                </a:lnTo>
                <a:lnTo>
                  <a:pt x="6725500" y="4878490"/>
                </a:lnTo>
                <a:lnTo>
                  <a:pt x="6709877" y="4929290"/>
                </a:lnTo>
                <a:lnTo>
                  <a:pt x="6693855" y="4967390"/>
                </a:lnTo>
                <a:lnTo>
                  <a:pt x="6677436" y="5005490"/>
                </a:lnTo>
                <a:lnTo>
                  <a:pt x="6660622" y="5056290"/>
                </a:lnTo>
                <a:lnTo>
                  <a:pt x="6643416" y="5094390"/>
                </a:lnTo>
                <a:lnTo>
                  <a:pt x="6625820" y="5132490"/>
                </a:lnTo>
                <a:lnTo>
                  <a:pt x="6607835" y="5183290"/>
                </a:lnTo>
                <a:lnTo>
                  <a:pt x="6589465" y="5221390"/>
                </a:lnTo>
                <a:lnTo>
                  <a:pt x="6570712" y="5259490"/>
                </a:lnTo>
                <a:lnTo>
                  <a:pt x="6551577" y="5310290"/>
                </a:lnTo>
                <a:lnTo>
                  <a:pt x="6532064" y="5348390"/>
                </a:lnTo>
                <a:lnTo>
                  <a:pt x="6512173" y="5386490"/>
                </a:lnTo>
                <a:lnTo>
                  <a:pt x="6491909" y="5424590"/>
                </a:lnTo>
                <a:lnTo>
                  <a:pt x="6471271" y="5462689"/>
                </a:lnTo>
                <a:lnTo>
                  <a:pt x="6450264" y="5513489"/>
                </a:lnTo>
                <a:lnTo>
                  <a:pt x="6428890" y="5551589"/>
                </a:lnTo>
                <a:lnTo>
                  <a:pt x="6407149" y="5589689"/>
                </a:lnTo>
                <a:lnTo>
                  <a:pt x="6385046" y="5627789"/>
                </a:lnTo>
                <a:lnTo>
                  <a:pt x="6362581" y="5665889"/>
                </a:lnTo>
                <a:lnTo>
                  <a:pt x="6339757" y="5703989"/>
                </a:lnTo>
                <a:lnTo>
                  <a:pt x="6316577" y="5742089"/>
                </a:lnTo>
                <a:lnTo>
                  <a:pt x="6293043" y="5780189"/>
                </a:lnTo>
                <a:lnTo>
                  <a:pt x="6269157" y="5818289"/>
                </a:lnTo>
                <a:lnTo>
                  <a:pt x="6244921" y="5856389"/>
                </a:lnTo>
                <a:lnTo>
                  <a:pt x="6220337" y="5894489"/>
                </a:lnTo>
                <a:lnTo>
                  <a:pt x="6195408" y="5932589"/>
                </a:lnTo>
                <a:lnTo>
                  <a:pt x="6170136" y="5970689"/>
                </a:lnTo>
                <a:lnTo>
                  <a:pt x="6144523" y="6008789"/>
                </a:lnTo>
                <a:lnTo>
                  <a:pt x="6118571" y="6046889"/>
                </a:lnTo>
                <a:lnTo>
                  <a:pt x="6092283" y="6084989"/>
                </a:lnTo>
                <a:lnTo>
                  <a:pt x="6065661" y="6123089"/>
                </a:lnTo>
                <a:lnTo>
                  <a:pt x="6038707" y="6161189"/>
                </a:lnTo>
                <a:lnTo>
                  <a:pt x="6011424" y="6186589"/>
                </a:lnTo>
                <a:lnTo>
                  <a:pt x="5983813" y="6224689"/>
                </a:lnTo>
                <a:lnTo>
                  <a:pt x="5955876" y="6262789"/>
                </a:lnTo>
                <a:lnTo>
                  <a:pt x="5927617" y="6300889"/>
                </a:lnTo>
                <a:lnTo>
                  <a:pt x="5899038" y="6338989"/>
                </a:lnTo>
                <a:lnTo>
                  <a:pt x="5870140" y="6364389"/>
                </a:lnTo>
                <a:lnTo>
                  <a:pt x="5840925" y="6402489"/>
                </a:lnTo>
                <a:lnTo>
                  <a:pt x="5811397" y="6440589"/>
                </a:lnTo>
                <a:lnTo>
                  <a:pt x="5781557" y="6465989"/>
                </a:lnTo>
                <a:lnTo>
                  <a:pt x="5751408" y="6504089"/>
                </a:lnTo>
                <a:lnTo>
                  <a:pt x="5720951" y="6529489"/>
                </a:lnTo>
                <a:lnTo>
                  <a:pt x="5690190" y="6567589"/>
                </a:lnTo>
                <a:lnTo>
                  <a:pt x="5659126" y="6605689"/>
                </a:lnTo>
                <a:lnTo>
                  <a:pt x="5627761" y="6631089"/>
                </a:lnTo>
                <a:lnTo>
                  <a:pt x="5596098" y="6669189"/>
                </a:lnTo>
                <a:lnTo>
                  <a:pt x="5564139" y="6694589"/>
                </a:lnTo>
                <a:lnTo>
                  <a:pt x="5531887" y="6732689"/>
                </a:lnTo>
                <a:lnTo>
                  <a:pt x="5499342" y="6758089"/>
                </a:lnTo>
                <a:lnTo>
                  <a:pt x="5466509" y="6796189"/>
                </a:lnTo>
                <a:lnTo>
                  <a:pt x="5399983" y="6846989"/>
                </a:lnTo>
                <a:lnTo>
                  <a:pt x="5366295" y="6885089"/>
                </a:lnTo>
                <a:lnTo>
                  <a:pt x="5298081" y="6935889"/>
                </a:lnTo>
                <a:lnTo>
                  <a:pt x="5263559" y="6973989"/>
                </a:lnTo>
                <a:lnTo>
                  <a:pt x="5228764" y="6999389"/>
                </a:lnTo>
                <a:lnTo>
                  <a:pt x="5122759" y="7075589"/>
                </a:lnTo>
                <a:lnTo>
                  <a:pt x="5086891" y="7113689"/>
                </a:lnTo>
                <a:lnTo>
                  <a:pt x="5014372" y="7164489"/>
                </a:lnTo>
                <a:lnTo>
                  <a:pt x="4866257" y="7266089"/>
                </a:lnTo>
                <a:lnTo>
                  <a:pt x="4714159" y="7367689"/>
                </a:lnTo>
                <a:lnTo>
                  <a:pt x="4675529" y="7380389"/>
                </a:lnTo>
                <a:lnTo>
                  <a:pt x="4518656" y="7481989"/>
                </a:lnTo>
                <a:lnTo>
                  <a:pt x="4478860" y="7494689"/>
                </a:lnTo>
                <a:lnTo>
                  <a:pt x="4398591" y="7545489"/>
                </a:lnTo>
                <a:lnTo>
                  <a:pt x="4358123" y="7558189"/>
                </a:lnTo>
                <a:lnTo>
                  <a:pt x="4317435" y="7583589"/>
                </a:lnTo>
                <a:lnTo>
                  <a:pt x="4276529" y="7596289"/>
                </a:lnTo>
                <a:lnTo>
                  <a:pt x="4235408" y="7621689"/>
                </a:lnTo>
                <a:lnTo>
                  <a:pt x="4194074" y="7634389"/>
                </a:lnTo>
                <a:lnTo>
                  <a:pt x="4152530" y="7659789"/>
                </a:lnTo>
                <a:lnTo>
                  <a:pt x="4110776" y="7672489"/>
                </a:lnTo>
                <a:lnTo>
                  <a:pt x="4068817" y="7697889"/>
                </a:lnTo>
                <a:lnTo>
                  <a:pt x="4026653" y="7710589"/>
                </a:lnTo>
                <a:lnTo>
                  <a:pt x="3984288" y="7735989"/>
                </a:lnTo>
                <a:lnTo>
                  <a:pt x="3856004" y="7774089"/>
                </a:lnTo>
                <a:lnTo>
                  <a:pt x="3812854" y="7799489"/>
                </a:lnTo>
                <a:lnTo>
                  <a:pt x="3235376" y="7964589"/>
                </a:lnTo>
                <a:close/>
              </a:path>
              <a:path w="7003415" h="8066405">
                <a:moveTo>
                  <a:pt x="3051974" y="8002689"/>
                </a:moveTo>
                <a:lnTo>
                  <a:pt x="1345123" y="8002689"/>
                </a:lnTo>
                <a:lnTo>
                  <a:pt x="1207334" y="7964589"/>
                </a:lnTo>
                <a:lnTo>
                  <a:pt x="3189762" y="7964589"/>
                </a:lnTo>
                <a:lnTo>
                  <a:pt x="3051974" y="8002689"/>
                </a:lnTo>
                <a:close/>
              </a:path>
              <a:path w="7003415" h="8066405">
                <a:moveTo>
                  <a:pt x="2959349" y="8015389"/>
                </a:moveTo>
                <a:lnTo>
                  <a:pt x="1437748" y="8015389"/>
                </a:lnTo>
                <a:lnTo>
                  <a:pt x="1391360" y="8002689"/>
                </a:lnTo>
                <a:lnTo>
                  <a:pt x="3005736" y="8002689"/>
                </a:lnTo>
                <a:lnTo>
                  <a:pt x="2959349" y="8015389"/>
                </a:lnTo>
                <a:close/>
              </a:path>
              <a:path w="7003415" h="8066405">
                <a:moveTo>
                  <a:pt x="2866132" y="8028089"/>
                </a:moveTo>
                <a:lnTo>
                  <a:pt x="1530965" y="8028089"/>
                </a:lnTo>
                <a:lnTo>
                  <a:pt x="1484283" y="8015389"/>
                </a:lnTo>
                <a:lnTo>
                  <a:pt x="2912813" y="8015389"/>
                </a:lnTo>
                <a:lnTo>
                  <a:pt x="2866132" y="8028089"/>
                </a:lnTo>
                <a:close/>
              </a:path>
              <a:path w="7003415" h="8066405">
                <a:moveTo>
                  <a:pt x="2772341" y="8040789"/>
                </a:moveTo>
                <a:lnTo>
                  <a:pt x="1624756" y="8040789"/>
                </a:lnTo>
                <a:lnTo>
                  <a:pt x="1577790" y="8028089"/>
                </a:lnTo>
                <a:lnTo>
                  <a:pt x="2819307" y="8028089"/>
                </a:lnTo>
                <a:lnTo>
                  <a:pt x="2772341" y="8040789"/>
                </a:lnTo>
                <a:close/>
              </a:path>
              <a:path w="7003415" h="8066405">
                <a:moveTo>
                  <a:pt x="2677994" y="8053489"/>
                </a:moveTo>
                <a:lnTo>
                  <a:pt x="1719102" y="8053489"/>
                </a:lnTo>
                <a:lnTo>
                  <a:pt x="1671861" y="8040789"/>
                </a:lnTo>
                <a:lnTo>
                  <a:pt x="2725236" y="8040789"/>
                </a:lnTo>
                <a:lnTo>
                  <a:pt x="2677994" y="8053489"/>
                </a:lnTo>
                <a:close/>
              </a:path>
              <a:path w="7003415" h="8066405">
                <a:moveTo>
                  <a:pt x="2535472" y="8066189"/>
                </a:moveTo>
                <a:lnTo>
                  <a:pt x="1861625" y="8066189"/>
                </a:lnTo>
                <a:lnTo>
                  <a:pt x="1813987" y="8053489"/>
                </a:lnTo>
                <a:lnTo>
                  <a:pt x="2583109" y="8053489"/>
                </a:lnTo>
                <a:lnTo>
                  <a:pt x="2535472" y="8066189"/>
                </a:lnTo>
                <a:close/>
              </a:path>
            </a:pathLst>
          </a:custGeom>
          <a:solidFill>
            <a:srgbClr val="FDE745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6056635" cy="7117934"/>
          </a:xfrm>
          <a:custGeom>
            <a:avLst/>
            <a:gdLst/>
            <a:ahLst/>
            <a:cxnLst/>
            <a:rect l="l" t="t" r="r" b="b"/>
            <a:pathLst>
              <a:path w="6051550" h="7125334">
                <a:moveTo>
                  <a:pt x="3080000" y="7023184"/>
                </a:moveTo>
                <a:lnTo>
                  <a:pt x="1212052" y="7023184"/>
                </a:lnTo>
                <a:lnTo>
                  <a:pt x="903003" y="6934284"/>
                </a:lnTo>
                <a:lnTo>
                  <a:pt x="859733" y="6908884"/>
                </a:lnTo>
                <a:lnTo>
                  <a:pt x="731318" y="6870784"/>
                </a:lnTo>
                <a:lnTo>
                  <a:pt x="688988" y="6845384"/>
                </a:lnTo>
                <a:lnTo>
                  <a:pt x="605062" y="6819984"/>
                </a:lnTo>
                <a:lnTo>
                  <a:pt x="563472" y="6794584"/>
                </a:lnTo>
                <a:lnTo>
                  <a:pt x="522136" y="6781884"/>
                </a:lnTo>
                <a:lnTo>
                  <a:pt x="481057" y="6756484"/>
                </a:lnTo>
                <a:lnTo>
                  <a:pt x="440238" y="6743784"/>
                </a:lnTo>
                <a:lnTo>
                  <a:pt x="399682" y="6718384"/>
                </a:lnTo>
                <a:lnTo>
                  <a:pt x="359393" y="6705684"/>
                </a:lnTo>
                <a:lnTo>
                  <a:pt x="240160" y="6629484"/>
                </a:lnTo>
                <a:lnTo>
                  <a:pt x="200971" y="6616784"/>
                </a:lnTo>
                <a:lnTo>
                  <a:pt x="85120" y="6540584"/>
                </a:lnTo>
                <a:lnTo>
                  <a:pt x="0" y="6483291"/>
                </a:lnTo>
                <a:lnTo>
                  <a:pt x="0" y="0"/>
                </a:lnTo>
                <a:lnTo>
                  <a:pt x="4338279" y="0"/>
                </a:lnTo>
                <a:lnTo>
                  <a:pt x="4394102" y="38184"/>
                </a:lnTo>
                <a:lnTo>
                  <a:pt x="4502709" y="114384"/>
                </a:lnTo>
                <a:lnTo>
                  <a:pt x="4608433" y="190584"/>
                </a:lnTo>
                <a:lnTo>
                  <a:pt x="4643018" y="228684"/>
                </a:lnTo>
                <a:lnTo>
                  <a:pt x="4677270" y="254084"/>
                </a:lnTo>
                <a:lnTo>
                  <a:pt x="4744759" y="304884"/>
                </a:lnTo>
                <a:lnTo>
                  <a:pt x="4777990" y="342984"/>
                </a:lnTo>
                <a:lnTo>
                  <a:pt x="4810874" y="368384"/>
                </a:lnTo>
                <a:lnTo>
                  <a:pt x="4843408" y="406484"/>
                </a:lnTo>
                <a:lnTo>
                  <a:pt x="4875588" y="431884"/>
                </a:lnTo>
                <a:lnTo>
                  <a:pt x="4907410" y="469984"/>
                </a:lnTo>
                <a:lnTo>
                  <a:pt x="4938873" y="495384"/>
                </a:lnTo>
                <a:lnTo>
                  <a:pt x="4969972" y="533484"/>
                </a:lnTo>
                <a:lnTo>
                  <a:pt x="5000704" y="558884"/>
                </a:lnTo>
                <a:lnTo>
                  <a:pt x="5031065" y="596984"/>
                </a:lnTo>
                <a:lnTo>
                  <a:pt x="5061053" y="622384"/>
                </a:lnTo>
                <a:lnTo>
                  <a:pt x="5090664" y="660484"/>
                </a:lnTo>
                <a:lnTo>
                  <a:pt x="5119894" y="698584"/>
                </a:lnTo>
                <a:lnTo>
                  <a:pt x="5148741" y="723984"/>
                </a:lnTo>
                <a:lnTo>
                  <a:pt x="5177200" y="762084"/>
                </a:lnTo>
                <a:lnTo>
                  <a:pt x="5205269" y="800184"/>
                </a:lnTo>
                <a:lnTo>
                  <a:pt x="5232944" y="838284"/>
                </a:lnTo>
                <a:lnTo>
                  <a:pt x="5260223" y="863684"/>
                </a:lnTo>
                <a:lnTo>
                  <a:pt x="5287100" y="901784"/>
                </a:lnTo>
                <a:lnTo>
                  <a:pt x="5313574" y="939884"/>
                </a:lnTo>
                <a:lnTo>
                  <a:pt x="5339641" y="977984"/>
                </a:lnTo>
                <a:lnTo>
                  <a:pt x="5365298" y="1016084"/>
                </a:lnTo>
                <a:lnTo>
                  <a:pt x="5390540" y="1054184"/>
                </a:lnTo>
                <a:lnTo>
                  <a:pt x="5415366" y="1092284"/>
                </a:lnTo>
                <a:lnTo>
                  <a:pt x="5439771" y="1130384"/>
                </a:lnTo>
                <a:lnTo>
                  <a:pt x="5463752" y="1168484"/>
                </a:lnTo>
                <a:lnTo>
                  <a:pt x="5487306" y="1206584"/>
                </a:lnTo>
                <a:lnTo>
                  <a:pt x="5510429" y="1244684"/>
                </a:lnTo>
                <a:lnTo>
                  <a:pt x="5533119" y="1282784"/>
                </a:lnTo>
                <a:lnTo>
                  <a:pt x="5555371" y="1320884"/>
                </a:lnTo>
                <a:lnTo>
                  <a:pt x="5577183" y="1358984"/>
                </a:lnTo>
                <a:lnTo>
                  <a:pt x="5598551" y="1397084"/>
                </a:lnTo>
                <a:lnTo>
                  <a:pt x="5619472" y="1435184"/>
                </a:lnTo>
                <a:lnTo>
                  <a:pt x="5639942" y="1473284"/>
                </a:lnTo>
                <a:lnTo>
                  <a:pt x="5659958" y="1524084"/>
                </a:lnTo>
                <a:lnTo>
                  <a:pt x="5679517" y="1562184"/>
                </a:lnTo>
                <a:lnTo>
                  <a:pt x="5698615" y="1600284"/>
                </a:lnTo>
                <a:lnTo>
                  <a:pt x="5717250" y="1638384"/>
                </a:lnTo>
                <a:lnTo>
                  <a:pt x="5735417" y="1689184"/>
                </a:lnTo>
                <a:lnTo>
                  <a:pt x="5753114" y="1727284"/>
                </a:lnTo>
                <a:lnTo>
                  <a:pt x="5770336" y="1765384"/>
                </a:lnTo>
                <a:lnTo>
                  <a:pt x="5787082" y="1816184"/>
                </a:lnTo>
                <a:lnTo>
                  <a:pt x="5803346" y="1854284"/>
                </a:lnTo>
                <a:lnTo>
                  <a:pt x="5819127" y="1892384"/>
                </a:lnTo>
                <a:lnTo>
                  <a:pt x="5834420" y="1943184"/>
                </a:lnTo>
                <a:lnTo>
                  <a:pt x="5849223" y="1981284"/>
                </a:lnTo>
                <a:lnTo>
                  <a:pt x="5863532" y="2032084"/>
                </a:lnTo>
                <a:lnTo>
                  <a:pt x="5877343" y="2070184"/>
                </a:lnTo>
                <a:lnTo>
                  <a:pt x="5890654" y="2108284"/>
                </a:lnTo>
                <a:lnTo>
                  <a:pt x="5903460" y="2159084"/>
                </a:lnTo>
                <a:lnTo>
                  <a:pt x="5915759" y="2197184"/>
                </a:lnTo>
                <a:lnTo>
                  <a:pt x="5927548" y="2247984"/>
                </a:lnTo>
                <a:lnTo>
                  <a:pt x="5938822" y="2286084"/>
                </a:lnTo>
                <a:lnTo>
                  <a:pt x="5949580" y="2336884"/>
                </a:lnTo>
                <a:lnTo>
                  <a:pt x="5959816" y="2387684"/>
                </a:lnTo>
                <a:lnTo>
                  <a:pt x="5969528" y="2425784"/>
                </a:lnTo>
                <a:lnTo>
                  <a:pt x="5978713" y="2476584"/>
                </a:lnTo>
                <a:lnTo>
                  <a:pt x="5987367" y="2514684"/>
                </a:lnTo>
                <a:lnTo>
                  <a:pt x="5995487" y="2565484"/>
                </a:lnTo>
                <a:lnTo>
                  <a:pt x="6003069" y="2616284"/>
                </a:lnTo>
                <a:lnTo>
                  <a:pt x="6010111" y="2654384"/>
                </a:lnTo>
                <a:lnTo>
                  <a:pt x="6016609" y="2705184"/>
                </a:lnTo>
                <a:lnTo>
                  <a:pt x="6022559" y="2755984"/>
                </a:lnTo>
                <a:lnTo>
                  <a:pt x="6027958" y="2794084"/>
                </a:lnTo>
                <a:lnTo>
                  <a:pt x="6032803" y="2844884"/>
                </a:lnTo>
                <a:lnTo>
                  <a:pt x="6037091" y="2895684"/>
                </a:lnTo>
                <a:lnTo>
                  <a:pt x="6040817" y="2933784"/>
                </a:lnTo>
                <a:lnTo>
                  <a:pt x="6043980" y="2984584"/>
                </a:lnTo>
                <a:lnTo>
                  <a:pt x="6046575" y="3035384"/>
                </a:lnTo>
                <a:lnTo>
                  <a:pt x="6048599" y="3086184"/>
                </a:lnTo>
                <a:lnTo>
                  <a:pt x="6050049" y="3124284"/>
                </a:lnTo>
                <a:lnTo>
                  <a:pt x="6050922" y="3175084"/>
                </a:lnTo>
                <a:lnTo>
                  <a:pt x="6051213" y="3225820"/>
                </a:lnTo>
                <a:lnTo>
                  <a:pt x="6050922" y="3276684"/>
                </a:lnTo>
                <a:lnTo>
                  <a:pt x="6050049" y="3327484"/>
                </a:lnTo>
                <a:lnTo>
                  <a:pt x="6048599" y="3365584"/>
                </a:lnTo>
                <a:lnTo>
                  <a:pt x="6046575" y="3416384"/>
                </a:lnTo>
                <a:lnTo>
                  <a:pt x="6043980" y="3467184"/>
                </a:lnTo>
                <a:lnTo>
                  <a:pt x="6040817" y="3517984"/>
                </a:lnTo>
                <a:lnTo>
                  <a:pt x="6037091" y="3556084"/>
                </a:lnTo>
                <a:lnTo>
                  <a:pt x="6032803" y="3606884"/>
                </a:lnTo>
                <a:lnTo>
                  <a:pt x="6027958" y="3657684"/>
                </a:lnTo>
                <a:lnTo>
                  <a:pt x="6022559" y="3695784"/>
                </a:lnTo>
                <a:lnTo>
                  <a:pt x="6016609" y="3746584"/>
                </a:lnTo>
                <a:lnTo>
                  <a:pt x="6010111" y="3797384"/>
                </a:lnTo>
                <a:lnTo>
                  <a:pt x="6003069" y="3835484"/>
                </a:lnTo>
                <a:lnTo>
                  <a:pt x="5995487" y="3886284"/>
                </a:lnTo>
                <a:lnTo>
                  <a:pt x="5987367" y="3937084"/>
                </a:lnTo>
                <a:lnTo>
                  <a:pt x="5978713" y="3975184"/>
                </a:lnTo>
                <a:lnTo>
                  <a:pt x="5969528" y="4025984"/>
                </a:lnTo>
                <a:lnTo>
                  <a:pt x="5959816" y="4064084"/>
                </a:lnTo>
                <a:lnTo>
                  <a:pt x="5949580" y="4114884"/>
                </a:lnTo>
                <a:lnTo>
                  <a:pt x="5938822" y="4165684"/>
                </a:lnTo>
                <a:lnTo>
                  <a:pt x="5927548" y="4203784"/>
                </a:lnTo>
                <a:lnTo>
                  <a:pt x="5915759" y="4254584"/>
                </a:lnTo>
                <a:lnTo>
                  <a:pt x="5903460" y="4292684"/>
                </a:lnTo>
                <a:lnTo>
                  <a:pt x="5890654" y="4343484"/>
                </a:lnTo>
                <a:lnTo>
                  <a:pt x="5877343" y="4381584"/>
                </a:lnTo>
                <a:lnTo>
                  <a:pt x="5863532" y="4419684"/>
                </a:lnTo>
                <a:lnTo>
                  <a:pt x="5849223" y="4470484"/>
                </a:lnTo>
                <a:lnTo>
                  <a:pt x="5834420" y="4508584"/>
                </a:lnTo>
                <a:lnTo>
                  <a:pt x="5819127" y="4559384"/>
                </a:lnTo>
                <a:lnTo>
                  <a:pt x="5803346" y="4597484"/>
                </a:lnTo>
                <a:lnTo>
                  <a:pt x="5787082" y="4635584"/>
                </a:lnTo>
                <a:lnTo>
                  <a:pt x="5770336" y="4686384"/>
                </a:lnTo>
                <a:lnTo>
                  <a:pt x="5753114" y="4724484"/>
                </a:lnTo>
                <a:lnTo>
                  <a:pt x="5735417" y="4762584"/>
                </a:lnTo>
                <a:lnTo>
                  <a:pt x="5717250" y="4813384"/>
                </a:lnTo>
                <a:lnTo>
                  <a:pt x="5698615" y="4851484"/>
                </a:lnTo>
                <a:lnTo>
                  <a:pt x="5679517" y="4889584"/>
                </a:lnTo>
                <a:lnTo>
                  <a:pt x="5659958" y="4927684"/>
                </a:lnTo>
                <a:lnTo>
                  <a:pt x="5639942" y="4978484"/>
                </a:lnTo>
                <a:lnTo>
                  <a:pt x="5619472" y="5016584"/>
                </a:lnTo>
                <a:lnTo>
                  <a:pt x="5598551" y="5054684"/>
                </a:lnTo>
                <a:lnTo>
                  <a:pt x="5577183" y="5092784"/>
                </a:lnTo>
                <a:lnTo>
                  <a:pt x="5555371" y="5130884"/>
                </a:lnTo>
                <a:lnTo>
                  <a:pt x="5533119" y="5168984"/>
                </a:lnTo>
                <a:lnTo>
                  <a:pt x="5510429" y="5207084"/>
                </a:lnTo>
                <a:lnTo>
                  <a:pt x="5487306" y="5245184"/>
                </a:lnTo>
                <a:lnTo>
                  <a:pt x="5463752" y="5283284"/>
                </a:lnTo>
                <a:lnTo>
                  <a:pt x="5439771" y="5321384"/>
                </a:lnTo>
                <a:lnTo>
                  <a:pt x="5415366" y="5359484"/>
                </a:lnTo>
                <a:lnTo>
                  <a:pt x="5390540" y="5397584"/>
                </a:lnTo>
                <a:lnTo>
                  <a:pt x="5365298" y="5435684"/>
                </a:lnTo>
                <a:lnTo>
                  <a:pt x="5339641" y="5473784"/>
                </a:lnTo>
                <a:lnTo>
                  <a:pt x="5313574" y="5511884"/>
                </a:lnTo>
                <a:lnTo>
                  <a:pt x="5287100" y="5549984"/>
                </a:lnTo>
                <a:lnTo>
                  <a:pt x="5260223" y="5588084"/>
                </a:lnTo>
                <a:lnTo>
                  <a:pt x="5232944" y="5613484"/>
                </a:lnTo>
                <a:lnTo>
                  <a:pt x="5205269" y="5651584"/>
                </a:lnTo>
                <a:lnTo>
                  <a:pt x="5177200" y="5689684"/>
                </a:lnTo>
                <a:lnTo>
                  <a:pt x="5148741" y="5727784"/>
                </a:lnTo>
                <a:lnTo>
                  <a:pt x="5119894" y="5753184"/>
                </a:lnTo>
                <a:lnTo>
                  <a:pt x="5090664" y="5791284"/>
                </a:lnTo>
                <a:lnTo>
                  <a:pt x="5061053" y="5829384"/>
                </a:lnTo>
                <a:lnTo>
                  <a:pt x="5031065" y="5854784"/>
                </a:lnTo>
                <a:lnTo>
                  <a:pt x="5000704" y="5892884"/>
                </a:lnTo>
                <a:lnTo>
                  <a:pt x="4969972" y="5918284"/>
                </a:lnTo>
                <a:lnTo>
                  <a:pt x="4938873" y="5956384"/>
                </a:lnTo>
                <a:lnTo>
                  <a:pt x="4907410" y="5981784"/>
                </a:lnTo>
                <a:lnTo>
                  <a:pt x="4875588" y="6019884"/>
                </a:lnTo>
                <a:lnTo>
                  <a:pt x="4843408" y="6045284"/>
                </a:lnTo>
                <a:lnTo>
                  <a:pt x="4810874" y="6083384"/>
                </a:lnTo>
                <a:lnTo>
                  <a:pt x="4777990" y="6108784"/>
                </a:lnTo>
                <a:lnTo>
                  <a:pt x="4744759" y="6146884"/>
                </a:lnTo>
                <a:lnTo>
                  <a:pt x="4711185" y="6172284"/>
                </a:lnTo>
                <a:lnTo>
                  <a:pt x="4643018" y="6223084"/>
                </a:lnTo>
                <a:lnTo>
                  <a:pt x="4608433" y="6261184"/>
                </a:lnTo>
                <a:lnTo>
                  <a:pt x="4538275" y="6311984"/>
                </a:lnTo>
                <a:lnTo>
                  <a:pt x="4430619" y="6388184"/>
                </a:lnTo>
                <a:lnTo>
                  <a:pt x="4320141" y="6464384"/>
                </a:lnTo>
                <a:lnTo>
                  <a:pt x="4206932" y="6540584"/>
                </a:lnTo>
                <a:lnTo>
                  <a:pt x="4091080" y="6616784"/>
                </a:lnTo>
                <a:lnTo>
                  <a:pt x="4051892" y="6629484"/>
                </a:lnTo>
                <a:lnTo>
                  <a:pt x="3932659" y="6705684"/>
                </a:lnTo>
                <a:lnTo>
                  <a:pt x="3892370" y="6718384"/>
                </a:lnTo>
                <a:lnTo>
                  <a:pt x="3851814" y="6743784"/>
                </a:lnTo>
                <a:lnTo>
                  <a:pt x="3810995" y="6756484"/>
                </a:lnTo>
                <a:lnTo>
                  <a:pt x="3769915" y="6781884"/>
                </a:lnTo>
                <a:lnTo>
                  <a:pt x="3728579" y="6794584"/>
                </a:lnTo>
                <a:lnTo>
                  <a:pt x="3686990" y="6819984"/>
                </a:lnTo>
                <a:lnTo>
                  <a:pt x="3603064" y="6845384"/>
                </a:lnTo>
                <a:lnTo>
                  <a:pt x="3560734" y="6870784"/>
                </a:lnTo>
                <a:lnTo>
                  <a:pt x="3432318" y="6908884"/>
                </a:lnTo>
                <a:lnTo>
                  <a:pt x="3389048" y="6934284"/>
                </a:lnTo>
                <a:lnTo>
                  <a:pt x="3080000" y="7023184"/>
                </a:lnTo>
                <a:close/>
              </a:path>
              <a:path w="6051550" h="7125334">
                <a:moveTo>
                  <a:pt x="2898855" y="7061284"/>
                </a:moveTo>
                <a:lnTo>
                  <a:pt x="1393197" y="7061284"/>
                </a:lnTo>
                <a:lnTo>
                  <a:pt x="1257042" y="7023184"/>
                </a:lnTo>
                <a:lnTo>
                  <a:pt x="3035010" y="7023184"/>
                </a:lnTo>
                <a:lnTo>
                  <a:pt x="2898855" y="7061284"/>
                </a:lnTo>
                <a:close/>
              </a:path>
              <a:path w="6051550" h="7125334">
                <a:moveTo>
                  <a:pt x="2760990" y="7086684"/>
                </a:moveTo>
                <a:lnTo>
                  <a:pt x="1531062" y="7086684"/>
                </a:lnTo>
                <a:lnTo>
                  <a:pt x="1438966" y="7061284"/>
                </a:lnTo>
                <a:lnTo>
                  <a:pt x="2853085" y="7061284"/>
                </a:lnTo>
                <a:lnTo>
                  <a:pt x="2760990" y="7086684"/>
                </a:lnTo>
                <a:close/>
              </a:path>
              <a:path w="6051550" h="7125334">
                <a:moveTo>
                  <a:pt x="2668175" y="7099384"/>
                </a:moveTo>
                <a:lnTo>
                  <a:pt x="1623876" y="7099384"/>
                </a:lnTo>
                <a:lnTo>
                  <a:pt x="1577381" y="7086684"/>
                </a:lnTo>
                <a:lnTo>
                  <a:pt x="2714671" y="7086684"/>
                </a:lnTo>
                <a:lnTo>
                  <a:pt x="2668175" y="7099384"/>
                </a:lnTo>
                <a:close/>
              </a:path>
              <a:path w="6051550" h="7125334">
                <a:moveTo>
                  <a:pt x="2574668" y="7112084"/>
                </a:moveTo>
                <a:lnTo>
                  <a:pt x="1717384" y="7112084"/>
                </a:lnTo>
                <a:lnTo>
                  <a:pt x="1670545" y="7099384"/>
                </a:lnTo>
                <a:lnTo>
                  <a:pt x="2621506" y="7099384"/>
                </a:lnTo>
                <a:lnTo>
                  <a:pt x="2574668" y="7112084"/>
                </a:lnTo>
                <a:close/>
              </a:path>
              <a:path w="6051550" h="7125334">
                <a:moveTo>
                  <a:pt x="2433166" y="7124784"/>
                </a:moveTo>
                <a:lnTo>
                  <a:pt x="1858885" y="7124784"/>
                </a:lnTo>
                <a:lnTo>
                  <a:pt x="1811558" y="7112084"/>
                </a:lnTo>
                <a:lnTo>
                  <a:pt x="2480494" y="7112084"/>
                </a:lnTo>
                <a:lnTo>
                  <a:pt x="2433166" y="7124784"/>
                </a:lnTo>
                <a:close/>
              </a:path>
            </a:pathLst>
          </a:custGeom>
          <a:solidFill>
            <a:srgbClr val="56A6A6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3696" y="4035484"/>
            <a:ext cx="3855598" cy="38421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134" y="9576415"/>
            <a:ext cx="1819274" cy="34225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6342" y="9576416"/>
            <a:ext cx="485775" cy="34225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5753" y="9576416"/>
            <a:ext cx="771525" cy="34225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56634" y="9576415"/>
            <a:ext cx="361950" cy="34225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24582" y="9576416"/>
            <a:ext cx="581025" cy="34225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8450" y="9576416"/>
            <a:ext cx="866775" cy="3422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96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99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687">
              <a:spcBef>
                <a:spcPts val="70"/>
              </a:spcBef>
            </a:pPr>
            <a:r>
              <a:rPr lang="en-US"/>
              <a:t>Page</a:t>
            </a:r>
            <a:r>
              <a:rPr lang="en-US" spc="130"/>
              <a:t> </a:t>
            </a:r>
            <a:fld id="{81D60167-4931-47E6-BA6A-407CBD079E47}" type="slidenum">
              <a:rPr smtClean="0"/>
              <a:pPr marL="12687">
                <a:spcBef>
                  <a:spcPts val="70"/>
                </a:spcBef>
              </a:pPr>
              <a:t>‹#›</a:t>
            </a:fld>
            <a:r>
              <a:rPr spc="135"/>
              <a:t> </a:t>
            </a:r>
            <a:r>
              <a:t>of</a:t>
            </a:r>
            <a:r>
              <a:rPr spc="135"/>
              <a:t> </a:t>
            </a:r>
            <a:r>
              <a:rPr spc="-50"/>
              <a:t>9</a:t>
            </a:r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42306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99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687">
              <a:spcBef>
                <a:spcPts val="70"/>
              </a:spcBef>
            </a:pPr>
            <a:r>
              <a:rPr lang="en-US"/>
              <a:t>Page</a:t>
            </a:r>
            <a:r>
              <a:rPr lang="en-US" spc="130"/>
              <a:t> </a:t>
            </a:r>
            <a:fld id="{81D60167-4931-47E6-BA6A-407CBD079E47}" type="slidenum">
              <a:rPr smtClean="0"/>
              <a:pPr marL="12687">
                <a:spcBef>
                  <a:spcPts val="70"/>
                </a:spcBef>
              </a:pPr>
              <a:t>‹#›</a:t>
            </a:fld>
            <a:r>
              <a:rPr spc="135"/>
              <a:t> </a:t>
            </a:r>
            <a:r>
              <a:t>of</a:t>
            </a:r>
            <a:r>
              <a:rPr spc="135"/>
              <a:t> </a:t>
            </a:r>
            <a:r>
              <a:rPr spc="-50"/>
              <a:t>9</a:t>
            </a:r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583410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EE29-922E-45AF-8E50-D724F3B7A5C7}" type="datetime1">
              <a:rPr lang="en-GB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1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A2CB-2262-4238-AE3E-1A0CCEC5A5E2}" type="datetime1">
              <a:rPr lang="en-GB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BE314-3007-4E2E-9DF6-AF4CB2B25EF2}" type="datetime1">
              <a:rPr lang="en-GB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1BC4-E8E4-42A9-A209-E0C6090E5CAF}" type="datetime1">
              <a:rPr lang="en-GB" smtClean="0"/>
              <a:t>19/12/2023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3D322-242A-4C8C-A97F-8ACD4490B06D}" type="datetime1">
              <a:rPr lang="en-GB" smtClean="0"/>
              <a:t>19/12/2023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2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2FE03-2810-49EC-A82B-436A0AB2849B}" type="datetime1">
              <a:rPr lang="en-GB" smtClean="0"/>
              <a:t>19/12/2023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E368-DCA4-4527-8A97-4543EF325345}" type="datetime1">
              <a:rPr lang="en-GB" smtClean="0"/>
              <a:t>19/12/2023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7FB6-C354-4C6D-AC67-15B789DD78E4}" type="datetime1">
              <a:rPr lang="en-GB" smtClean="0"/>
              <a:t>19/12/2023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00A8-A5EE-4A4A-A749-8F8BAC9AFD93}" type="datetime1">
              <a:rPr lang="en-GB" smtClean="0"/>
              <a:t>19/12/2023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E3F9-6BB9-428E-9911-98AC96C4F9B0}" type="datetime1">
              <a:rPr lang="en-GB" smtClean="0"/>
              <a:t>19/12/2023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3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3289" y="725318"/>
            <a:ext cx="6209798" cy="63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68090" y="2085695"/>
            <a:ext cx="423138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0435"/>
            <a:ext cx="24201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3" y="9940435"/>
            <a:ext cx="17394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07186" y="9889238"/>
            <a:ext cx="1182857" cy="460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99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687">
              <a:spcBef>
                <a:spcPts val="70"/>
              </a:spcBef>
            </a:pPr>
            <a:r>
              <a:rPr lang="en-US" dirty="0"/>
              <a:t>Page</a:t>
            </a:r>
            <a:r>
              <a:rPr lang="en-US" spc="130" dirty="0"/>
              <a:t> </a:t>
            </a:r>
            <a:fld id="{81D60167-4931-47E6-BA6A-407CBD079E47}" type="slidenum">
              <a:rPr smtClean="0"/>
              <a:pPr marL="12687">
                <a:spcBef>
                  <a:spcPts val="70"/>
                </a:spcBef>
              </a:pPr>
              <a:t>‹#›</a:t>
            </a:fld>
            <a:r>
              <a:rPr spc="135" dirty="0"/>
              <a:t> </a:t>
            </a:r>
            <a:r>
              <a:rPr dirty="0"/>
              <a:t>of</a:t>
            </a:r>
            <a:r>
              <a:rPr spc="135" dirty="0"/>
              <a:t> </a:t>
            </a:r>
            <a:r>
              <a:rPr spc="-5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0388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743">
        <a:defRPr>
          <a:latin typeface="+mn-lt"/>
          <a:ea typeface="+mn-ea"/>
          <a:cs typeface="+mn-cs"/>
        </a:defRPr>
      </a:lvl2pPr>
      <a:lvl3pPr marL="913486">
        <a:defRPr>
          <a:latin typeface="+mn-lt"/>
          <a:ea typeface="+mn-ea"/>
          <a:cs typeface="+mn-cs"/>
        </a:defRPr>
      </a:lvl3pPr>
      <a:lvl4pPr marL="1370228">
        <a:defRPr>
          <a:latin typeface="+mn-lt"/>
          <a:ea typeface="+mn-ea"/>
          <a:cs typeface="+mn-cs"/>
        </a:defRPr>
      </a:lvl4pPr>
      <a:lvl5pPr marL="1826971">
        <a:defRPr>
          <a:latin typeface="+mn-lt"/>
          <a:ea typeface="+mn-ea"/>
          <a:cs typeface="+mn-cs"/>
        </a:defRPr>
      </a:lvl5pPr>
      <a:lvl6pPr marL="2283714">
        <a:defRPr>
          <a:latin typeface="+mn-lt"/>
          <a:ea typeface="+mn-ea"/>
          <a:cs typeface="+mn-cs"/>
        </a:defRPr>
      </a:lvl6pPr>
      <a:lvl7pPr marL="2740457">
        <a:defRPr>
          <a:latin typeface="+mn-lt"/>
          <a:ea typeface="+mn-ea"/>
          <a:cs typeface="+mn-cs"/>
        </a:defRPr>
      </a:lvl7pPr>
      <a:lvl8pPr marL="3197200">
        <a:defRPr>
          <a:latin typeface="+mn-lt"/>
          <a:ea typeface="+mn-ea"/>
          <a:cs typeface="+mn-cs"/>
        </a:defRPr>
      </a:lvl8pPr>
      <a:lvl9pPr marL="365394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743">
        <a:defRPr>
          <a:latin typeface="+mn-lt"/>
          <a:ea typeface="+mn-ea"/>
          <a:cs typeface="+mn-cs"/>
        </a:defRPr>
      </a:lvl2pPr>
      <a:lvl3pPr marL="913486">
        <a:defRPr>
          <a:latin typeface="+mn-lt"/>
          <a:ea typeface="+mn-ea"/>
          <a:cs typeface="+mn-cs"/>
        </a:defRPr>
      </a:lvl3pPr>
      <a:lvl4pPr marL="1370228">
        <a:defRPr>
          <a:latin typeface="+mn-lt"/>
          <a:ea typeface="+mn-ea"/>
          <a:cs typeface="+mn-cs"/>
        </a:defRPr>
      </a:lvl4pPr>
      <a:lvl5pPr marL="1826971">
        <a:defRPr>
          <a:latin typeface="+mn-lt"/>
          <a:ea typeface="+mn-ea"/>
          <a:cs typeface="+mn-cs"/>
        </a:defRPr>
      </a:lvl5pPr>
      <a:lvl6pPr marL="2283714">
        <a:defRPr>
          <a:latin typeface="+mn-lt"/>
          <a:ea typeface="+mn-ea"/>
          <a:cs typeface="+mn-cs"/>
        </a:defRPr>
      </a:lvl6pPr>
      <a:lvl7pPr marL="2740457">
        <a:defRPr>
          <a:latin typeface="+mn-lt"/>
          <a:ea typeface="+mn-ea"/>
          <a:cs typeface="+mn-cs"/>
        </a:defRPr>
      </a:lvl7pPr>
      <a:lvl8pPr marL="3197200">
        <a:defRPr>
          <a:latin typeface="+mn-lt"/>
          <a:ea typeface="+mn-ea"/>
          <a:cs typeface="+mn-cs"/>
        </a:defRPr>
      </a:lvl8pPr>
      <a:lvl9pPr marL="365394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5.svg"/><Relationship Id="rId7" Type="http://schemas.openxmlformats.org/officeDocument/2006/relationships/image" Target="../media/image34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9.svg"/><Relationship Id="rId7" Type="http://schemas.openxmlformats.org/officeDocument/2006/relationships/image" Target="../media/image61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6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5.svg"/><Relationship Id="rId7" Type="http://schemas.openxmlformats.org/officeDocument/2006/relationships/image" Target="../media/image24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6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0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7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25.png"/><Relationship Id="rId18" Type="http://schemas.openxmlformats.org/officeDocument/2006/relationships/image" Target="../media/image84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14.sv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svg"/><Relationship Id="rId11" Type="http://schemas.openxmlformats.org/officeDocument/2006/relationships/image" Target="../media/image13.png"/><Relationship Id="rId5" Type="http://schemas.openxmlformats.org/officeDocument/2006/relationships/image" Target="../media/image75.png"/><Relationship Id="rId15" Type="http://schemas.openxmlformats.org/officeDocument/2006/relationships/image" Target="../media/image81.png"/><Relationship Id="rId10" Type="http://schemas.openxmlformats.org/officeDocument/2006/relationships/image" Target="../media/image80.svg"/><Relationship Id="rId19" Type="http://schemas.openxmlformats.org/officeDocument/2006/relationships/image" Target="../media/image85.svg"/><Relationship Id="rId4" Type="http://schemas.openxmlformats.org/officeDocument/2006/relationships/image" Target="../media/image74.svg"/><Relationship Id="rId9" Type="http://schemas.openxmlformats.org/officeDocument/2006/relationships/image" Target="../media/image79.png"/><Relationship Id="rId1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13" Type="http://schemas.openxmlformats.org/officeDocument/2006/relationships/image" Target="../media/image37.png"/><Relationship Id="rId18" Type="http://schemas.openxmlformats.org/officeDocument/2006/relationships/image" Target="../media/image65.sv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30.sv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5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svg"/><Relationship Id="rId11" Type="http://schemas.openxmlformats.org/officeDocument/2006/relationships/image" Target="../media/image29.png"/><Relationship Id="rId5" Type="http://schemas.openxmlformats.org/officeDocument/2006/relationships/image" Target="../media/image88.png"/><Relationship Id="rId15" Type="http://schemas.openxmlformats.org/officeDocument/2006/relationships/image" Target="../media/image94.png"/><Relationship Id="rId10" Type="http://schemas.openxmlformats.org/officeDocument/2006/relationships/image" Target="../media/image93.svg"/><Relationship Id="rId4" Type="http://schemas.openxmlformats.org/officeDocument/2006/relationships/image" Target="../media/image87.svg"/><Relationship Id="rId9" Type="http://schemas.openxmlformats.org/officeDocument/2006/relationships/image" Target="../media/image92.png"/><Relationship Id="rId14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7.svg"/><Relationship Id="rId7" Type="http://schemas.openxmlformats.org/officeDocument/2006/relationships/image" Target="../media/image36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99.svg"/><Relationship Id="rId4" Type="http://schemas.openxmlformats.org/officeDocument/2006/relationships/image" Target="../media/image98.png"/><Relationship Id="rId9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34.svg"/><Relationship Id="rId7" Type="http://schemas.openxmlformats.org/officeDocument/2006/relationships/image" Target="../media/image5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101.svg"/><Relationship Id="rId4" Type="http://schemas.openxmlformats.org/officeDocument/2006/relationships/image" Target="../media/image100.png"/><Relationship Id="rId9" Type="http://schemas.openxmlformats.org/officeDocument/2006/relationships/image" Target="../media/image10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93.sv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6_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05.svg"/><Relationship Id="rId7" Type="http://schemas.openxmlformats.org/officeDocument/2006/relationships/image" Target="../media/image109.sv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1.svg"/><Relationship Id="rId5" Type="http://schemas.openxmlformats.org/officeDocument/2006/relationships/image" Target="../media/image107.svg"/><Relationship Id="rId10" Type="http://schemas.openxmlformats.org/officeDocument/2006/relationships/image" Target="../media/image110.png"/><Relationship Id="rId4" Type="http://schemas.openxmlformats.org/officeDocument/2006/relationships/image" Target="../media/image106.png"/><Relationship Id="rId9" Type="http://schemas.openxmlformats.org/officeDocument/2006/relationships/image" Target="../media/image6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3.svg"/><Relationship Id="rId7" Type="http://schemas.openxmlformats.org/officeDocument/2006/relationships/image" Target="../media/image115.sv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91.svg"/><Relationship Id="rId5" Type="http://schemas.openxmlformats.org/officeDocument/2006/relationships/image" Target="../media/image32.svg"/><Relationship Id="rId10" Type="http://schemas.openxmlformats.org/officeDocument/2006/relationships/image" Target="../media/image90.png"/><Relationship Id="rId4" Type="http://schemas.openxmlformats.org/officeDocument/2006/relationships/image" Target="../media/image31.png"/><Relationship Id="rId9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7" Type="http://schemas.openxmlformats.org/officeDocument/2006/relationships/image" Target="../media/image67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7.svg"/><Relationship Id="rId7" Type="http://schemas.openxmlformats.org/officeDocument/2006/relationships/image" Target="../media/image36.sv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121.svg"/><Relationship Id="rId5" Type="http://schemas.openxmlformats.org/officeDocument/2006/relationships/image" Target="../media/image119.svg"/><Relationship Id="rId10" Type="http://schemas.openxmlformats.org/officeDocument/2006/relationships/image" Target="../media/image120.png"/><Relationship Id="rId4" Type="http://schemas.openxmlformats.org/officeDocument/2006/relationships/image" Target="../media/image118.png"/><Relationship Id="rId9" Type="http://schemas.openxmlformats.org/officeDocument/2006/relationships/image" Target="../media/image30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38.svg"/><Relationship Id="rId7" Type="http://schemas.openxmlformats.org/officeDocument/2006/relationships/image" Target="../media/image125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svg"/><Relationship Id="rId4" Type="http://schemas.openxmlformats.org/officeDocument/2006/relationships/image" Target="../media/image122.png"/><Relationship Id="rId9" Type="http://schemas.openxmlformats.org/officeDocument/2006/relationships/image" Target="../media/image127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svg"/><Relationship Id="rId7" Type="http://schemas.openxmlformats.org/officeDocument/2006/relationships/image" Target="../media/image133.sv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22.svg"/><Relationship Id="rId5" Type="http://schemas.openxmlformats.org/officeDocument/2006/relationships/image" Target="../media/image131.svg"/><Relationship Id="rId10" Type="http://schemas.openxmlformats.org/officeDocument/2006/relationships/image" Target="../media/image21.png"/><Relationship Id="rId4" Type="http://schemas.openxmlformats.org/officeDocument/2006/relationships/image" Target="../media/image130.png"/><Relationship Id="rId9" Type="http://schemas.openxmlformats.org/officeDocument/2006/relationships/image" Target="../media/image13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8.svg"/><Relationship Id="rId7" Type="http://schemas.openxmlformats.org/officeDocument/2006/relationships/image" Target="../media/image51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137.svg"/><Relationship Id="rId4" Type="http://schemas.openxmlformats.org/officeDocument/2006/relationships/image" Target="../media/image136.png"/><Relationship Id="rId9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2.svg"/><Relationship Id="rId3" Type="http://schemas.microsoft.com/office/2018/10/relationships/comments" Target="../comments/modernComment_1D4_FD2935A6.xml"/><Relationship Id="rId7" Type="http://schemas.openxmlformats.org/officeDocument/2006/relationships/image" Target="../media/image141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image" Target="../media/image105.svg"/><Relationship Id="rId5" Type="http://schemas.openxmlformats.org/officeDocument/2006/relationships/image" Target="../media/image139.svg"/><Relationship Id="rId15" Type="http://schemas.openxmlformats.org/officeDocument/2006/relationships/image" Target="../media/image143.svg"/><Relationship Id="rId10" Type="http://schemas.openxmlformats.org/officeDocument/2006/relationships/image" Target="../media/image104.png"/><Relationship Id="rId4" Type="http://schemas.openxmlformats.org/officeDocument/2006/relationships/image" Target="../media/image138.png"/><Relationship Id="rId9" Type="http://schemas.openxmlformats.org/officeDocument/2006/relationships/image" Target="../media/image38.svg"/><Relationship Id="rId14" Type="http://schemas.openxmlformats.org/officeDocument/2006/relationships/image" Target="../media/image14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45.svg"/><Relationship Id="rId7" Type="http://schemas.openxmlformats.org/officeDocument/2006/relationships/image" Target="../media/image32.sv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Relationship Id="rId9" Type="http://schemas.openxmlformats.org/officeDocument/2006/relationships/image" Target="../media/image67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66.png"/><Relationship Id="rId3" Type="http://schemas.openxmlformats.org/officeDocument/2006/relationships/image" Target="../media/image37.png"/><Relationship Id="rId7" Type="http://schemas.openxmlformats.org/officeDocument/2006/relationships/image" Target="../media/image15.png"/><Relationship Id="rId12" Type="http://schemas.openxmlformats.org/officeDocument/2006/relationships/image" Target="../media/image135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11" Type="http://schemas.openxmlformats.org/officeDocument/2006/relationships/image" Target="../media/image134.png"/><Relationship Id="rId5" Type="http://schemas.openxmlformats.org/officeDocument/2006/relationships/image" Target="../media/image29.png"/><Relationship Id="rId15" Type="http://schemas.openxmlformats.org/officeDocument/2006/relationships/image" Target="../media/image11.png"/><Relationship Id="rId10" Type="http://schemas.openxmlformats.org/officeDocument/2006/relationships/image" Target="../media/image147.svg"/><Relationship Id="rId4" Type="http://schemas.openxmlformats.org/officeDocument/2006/relationships/image" Target="../media/image38.svg"/><Relationship Id="rId9" Type="http://schemas.openxmlformats.org/officeDocument/2006/relationships/image" Target="../media/image146.png"/><Relationship Id="rId14" Type="http://schemas.openxmlformats.org/officeDocument/2006/relationships/image" Target="../media/image67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svg"/><Relationship Id="rId3" Type="http://schemas.openxmlformats.org/officeDocument/2006/relationships/image" Target="../media/image148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8.svg"/><Relationship Id="rId4" Type="http://schemas.openxmlformats.org/officeDocument/2006/relationships/image" Target="../media/image149.svg"/><Relationship Id="rId9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0.svg"/><Relationship Id="rId7" Type="http://schemas.openxmlformats.org/officeDocument/2006/relationships/image" Target="../media/image9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153.svg"/><Relationship Id="rId5" Type="http://schemas.openxmlformats.org/officeDocument/2006/relationships/image" Target="../media/image147.sv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67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5.svg"/><Relationship Id="rId7" Type="http://schemas.openxmlformats.org/officeDocument/2006/relationships/image" Target="../media/image93.sv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svg"/><Relationship Id="rId4" Type="http://schemas.openxmlformats.org/officeDocument/2006/relationships/image" Target="../media/image90.png"/><Relationship Id="rId9" Type="http://schemas.openxmlformats.org/officeDocument/2006/relationships/image" Target="../media/image157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svg"/><Relationship Id="rId7" Type="http://schemas.openxmlformats.org/officeDocument/2006/relationships/image" Target="../media/image3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svg"/><Relationship Id="rId7" Type="http://schemas.openxmlformats.org/officeDocument/2006/relationships/image" Target="../media/image28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0.svg"/><Relationship Id="rId5" Type="http://schemas.openxmlformats.org/officeDocument/2006/relationships/image" Target="../media/image22.svg"/><Relationship Id="rId10" Type="http://schemas.openxmlformats.org/officeDocument/2006/relationships/image" Target="../media/image39.png"/><Relationship Id="rId4" Type="http://schemas.openxmlformats.org/officeDocument/2006/relationships/image" Target="../media/image21.pn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hyperlink" Target="https://www.drakemusic.org/think22/9competenciesofinclusivemusicpractice/" TargetMode="External"/><Relationship Id="rId2" Type="http://schemas.microsoft.com/office/2018/10/relationships/comments" Target="../comments/modernComment_1B7_95057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www.drakemusic.org/think22/makingmusicisthekey/" TargetMode="External"/><Relationship Id="rId5" Type="http://schemas.openxmlformats.org/officeDocument/2006/relationships/image" Target="../media/image43.png"/><Relationship Id="rId10" Type="http://schemas.openxmlformats.org/officeDocument/2006/relationships/hyperlink" Target="https://www.drakemusic.org/think22/letsmakemusic/" TargetMode="External"/><Relationship Id="rId4" Type="http://schemas.openxmlformats.org/officeDocument/2006/relationships/image" Target="../media/image42.png"/><Relationship Id="rId9" Type="http://schemas.openxmlformats.org/officeDocument/2006/relationships/hyperlink" Target="https://www.drakemusic.org/think22/supportinginclusion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29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30.sv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hand on a sound board">
            <a:extLst>
              <a:ext uri="{FF2B5EF4-FFF2-40B4-BE49-F238E27FC236}">
                <a16:creationId xmlns:a16="http://schemas.microsoft.com/office/drawing/2014/main" id="{C2043EE7-08BA-F6B9-9CF6-7EBAB24F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" t="306" r="-218"/>
          <a:stretch/>
        </p:blipFill>
        <p:spPr>
          <a:xfrm>
            <a:off x="-48569" y="-65176"/>
            <a:ext cx="7655444" cy="11024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E46FA2-4935-41F3-B21E-7DEFBD0F2391}"/>
              </a:ext>
            </a:extLst>
          </p:cNvPr>
          <p:cNvSpPr/>
          <p:nvPr/>
        </p:nvSpPr>
        <p:spPr>
          <a:xfrm>
            <a:off x="2427049" y="1024319"/>
            <a:ext cx="4320000" cy="864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4">
            <a:extLst>
              <a:ext uri="{FF2B5EF4-FFF2-40B4-BE49-F238E27FC236}">
                <a16:creationId xmlns:a16="http://schemas.microsoft.com/office/drawing/2014/main" id="{68DEE997-6458-4F0B-941F-844FA820EA5C}"/>
              </a:ext>
            </a:extLst>
          </p:cNvPr>
          <p:cNvSpPr txBox="1"/>
          <p:nvPr/>
        </p:nvSpPr>
        <p:spPr>
          <a:xfrm>
            <a:off x="2707110" y="7568521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5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understand the importance of equality.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9E2C3C-F1A6-4455-A07C-EF2DF07E9216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1421" y="7568521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C11FF4-4E45-84DC-FADC-5B6FDADB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40F92DD-9AD2-0225-E47C-506E84ED8A87}"/>
              </a:ext>
            </a:extLst>
          </p:cNvPr>
          <p:cNvSpPr txBox="1">
            <a:spLocks/>
          </p:cNvSpPr>
          <p:nvPr/>
        </p:nvSpPr>
        <p:spPr>
          <a:xfrm>
            <a:off x="5572443" y="100591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4">
            <a:extLst>
              <a:ext uri="{FF2B5EF4-FFF2-40B4-BE49-F238E27FC236}">
                <a16:creationId xmlns:a16="http://schemas.microsoft.com/office/drawing/2014/main" id="{A9E93F95-DDD1-2B8D-C6D0-F7153A2DA6B7}"/>
              </a:ext>
            </a:extLst>
          </p:cNvPr>
          <p:cNvSpPr txBox="1"/>
          <p:nvPr/>
        </p:nvSpPr>
        <p:spPr>
          <a:xfrm>
            <a:off x="2707110" y="1255874"/>
            <a:ext cx="3960000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5"/>
              </a:spcAft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take a rights-based approach to disability. </a:t>
            </a:r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DF48CE1B-9D6F-88C3-60EE-136906FF9FF0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1421" y="1345874"/>
            <a:ext cx="1440000" cy="1440000"/>
          </a:xfrm>
          <a:prstGeom prst="rect">
            <a:avLst/>
          </a:prstGeom>
        </p:spPr>
      </p:pic>
      <p:sp>
        <p:nvSpPr>
          <p:cNvPr id="13" name="Text Box 72">
            <a:extLst>
              <a:ext uri="{FF2B5EF4-FFF2-40B4-BE49-F238E27FC236}">
                <a16:creationId xmlns:a16="http://schemas.microsoft.com/office/drawing/2014/main" id="{8DED851E-2791-EFC9-567E-3C7BC8D6BE36}"/>
              </a:ext>
            </a:extLst>
          </p:cNvPr>
          <p:cNvSpPr txBox="1"/>
          <p:nvPr/>
        </p:nvSpPr>
        <p:spPr>
          <a:xfrm>
            <a:off x="2707110" y="3299216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5"/>
              </a:spcAft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rights-based approach to disability is a way of thinking about and addressing disability.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B3C39534-8B06-429E-95A9-902EFF6A248B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1421" y="3387416"/>
            <a:ext cx="1440000" cy="1440000"/>
          </a:xfrm>
          <a:prstGeom prst="rect">
            <a:avLst/>
          </a:prstGeom>
        </p:spPr>
      </p:pic>
      <p:sp>
        <p:nvSpPr>
          <p:cNvPr id="4" name="Text Box 72">
            <a:extLst>
              <a:ext uri="{FF2B5EF4-FFF2-40B4-BE49-F238E27FC236}">
                <a16:creationId xmlns:a16="http://schemas.microsoft.com/office/drawing/2014/main" id="{15E5828C-A474-862E-4095-89420C898507}"/>
              </a:ext>
            </a:extLst>
          </p:cNvPr>
          <p:cNvSpPr txBox="1"/>
          <p:nvPr/>
        </p:nvSpPr>
        <p:spPr>
          <a:xfrm>
            <a:off x="2707110" y="5533503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5"/>
              </a:spcAft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approach is based on the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ights of Disabled People.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DEBBD931-D9E1-2CF9-505A-3E8E065C0F3C}"/>
              </a:ext>
            </a:extLst>
          </p:cNvPr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41421" y="562170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03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E46FA2-4935-41F3-B21E-7DEFBD0F2391}"/>
              </a:ext>
            </a:extLst>
          </p:cNvPr>
          <p:cNvSpPr/>
          <p:nvPr/>
        </p:nvSpPr>
        <p:spPr>
          <a:xfrm>
            <a:off x="2521490" y="972987"/>
            <a:ext cx="4320000" cy="864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4">
            <a:extLst>
              <a:ext uri="{FF2B5EF4-FFF2-40B4-BE49-F238E27FC236}">
                <a16:creationId xmlns:a16="http://schemas.microsoft.com/office/drawing/2014/main" id="{68DEE997-6458-4F0B-941F-844FA820EA5C}"/>
              </a:ext>
            </a:extLst>
          </p:cNvPr>
          <p:cNvSpPr txBox="1"/>
          <p:nvPr/>
        </p:nvSpPr>
        <p:spPr>
          <a:xfrm>
            <a:off x="2787049" y="7568521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Disabled People have been excluded from society for a long time.</a:t>
            </a:r>
          </a:p>
        </p:txBody>
      </p:sp>
      <p:pic>
        <p:nvPicPr>
          <p:cNvPr id="9" name="Picture 8" descr="No Touch with solid fill">
            <a:extLst>
              <a:ext uri="{FF2B5EF4-FFF2-40B4-BE49-F238E27FC236}">
                <a16:creationId xmlns:a16="http://schemas.microsoft.com/office/drawing/2014/main" id="{2A9E2C3C-F1A6-4455-A07C-EF2DF07E9216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1421" y="7568521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C11FF4-4E45-84DC-FADC-5B6FDADB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40F92DD-9AD2-0225-E47C-506E84ED8A87}"/>
              </a:ext>
            </a:extLst>
          </p:cNvPr>
          <p:cNvSpPr txBox="1">
            <a:spLocks/>
          </p:cNvSpPr>
          <p:nvPr/>
        </p:nvSpPr>
        <p:spPr>
          <a:xfrm>
            <a:off x="5572443" y="100591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4">
            <a:extLst>
              <a:ext uri="{FF2B5EF4-FFF2-40B4-BE49-F238E27FC236}">
                <a16:creationId xmlns:a16="http://schemas.microsoft.com/office/drawing/2014/main" id="{A9E93F95-DDD1-2B8D-C6D0-F7153A2DA6B7}"/>
              </a:ext>
            </a:extLst>
          </p:cNvPr>
          <p:cNvSpPr txBox="1"/>
          <p:nvPr/>
        </p:nvSpPr>
        <p:spPr>
          <a:xfrm>
            <a:off x="2707110" y="1255874"/>
            <a:ext cx="3960000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also understand the role of the Social Model of Disability in: </a:t>
            </a:r>
          </a:p>
        </p:txBody>
      </p:sp>
      <p:pic>
        <p:nvPicPr>
          <p:cNvPr id="11" name="Picture 17" descr="Open book outline">
            <a:extLst>
              <a:ext uri="{FF2B5EF4-FFF2-40B4-BE49-F238E27FC236}">
                <a16:creationId xmlns:a16="http://schemas.microsoft.com/office/drawing/2014/main" id="{DF48CE1B-9D6F-88C3-60EE-136906FF9FF0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1421" y="1345874"/>
            <a:ext cx="1440000" cy="1440000"/>
          </a:xfrm>
          <a:prstGeom prst="rect">
            <a:avLst/>
          </a:prstGeom>
        </p:spPr>
      </p:pic>
      <p:sp>
        <p:nvSpPr>
          <p:cNvPr id="13" name="Text Box 72">
            <a:extLst>
              <a:ext uri="{FF2B5EF4-FFF2-40B4-BE49-F238E27FC236}">
                <a16:creationId xmlns:a16="http://schemas.microsoft.com/office/drawing/2014/main" id="{8DED851E-2791-EFC9-567E-3C7BC8D6BE36}"/>
              </a:ext>
            </a:extLst>
          </p:cNvPr>
          <p:cNvSpPr txBox="1"/>
          <p:nvPr/>
        </p:nvSpPr>
        <p:spPr>
          <a:xfrm>
            <a:off x="2707110" y="3299216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How we work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Embed access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How it can transform our experiences as we work together</a:t>
            </a:r>
          </a:p>
        </p:txBody>
      </p:sp>
      <p:pic>
        <p:nvPicPr>
          <p:cNvPr id="14" name="Picture 14" descr="Connections with solid fill">
            <a:extLst>
              <a:ext uri="{FF2B5EF4-FFF2-40B4-BE49-F238E27FC236}">
                <a16:creationId xmlns:a16="http://schemas.microsoft.com/office/drawing/2014/main" id="{B3C39534-8B06-429E-95A9-902EFF6A248B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1421" y="3387416"/>
            <a:ext cx="1440000" cy="1440000"/>
          </a:xfrm>
          <a:prstGeom prst="rect">
            <a:avLst/>
          </a:prstGeom>
        </p:spPr>
      </p:pic>
      <p:sp>
        <p:nvSpPr>
          <p:cNvPr id="4" name="Text Box 72">
            <a:extLst>
              <a:ext uri="{FF2B5EF4-FFF2-40B4-BE49-F238E27FC236}">
                <a16:creationId xmlns:a16="http://schemas.microsoft.com/office/drawing/2014/main" id="{15E5828C-A474-862E-4095-89420C898507}"/>
              </a:ext>
            </a:extLst>
          </p:cNvPr>
          <p:cNvSpPr txBox="1"/>
          <p:nvPr/>
        </p:nvSpPr>
        <p:spPr>
          <a:xfrm>
            <a:off x="2707110" y="5533503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Inclusion is a journey where we learn to do things differently to make sure everyone is included.</a:t>
            </a:r>
          </a:p>
        </p:txBody>
      </p:sp>
      <p:pic>
        <p:nvPicPr>
          <p:cNvPr id="5" name="Picture 14" descr="Route (Two Pins With A Path) with solid fill">
            <a:extLst>
              <a:ext uri="{FF2B5EF4-FFF2-40B4-BE49-F238E27FC236}">
                <a16:creationId xmlns:a16="http://schemas.microsoft.com/office/drawing/2014/main" id="{DEBBD931-D9E1-2CF9-505A-3E8E065C0F3C}"/>
              </a:ext>
            </a:extLst>
          </p:cNvPr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41421" y="562170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7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E46FA2-4935-41F3-B21E-7DEFBD0F2391}"/>
              </a:ext>
            </a:extLst>
          </p:cNvPr>
          <p:cNvSpPr/>
          <p:nvPr/>
        </p:nvSpPr>
        <p:spPr>
          <a:xfrm>
            <a:off x="2521490" y="972987"/>
            <a:ext cx="4320000" cy="864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4">
            <a:extLst>
              <a:ext uri="{FF2B5EF4-FFF2-40B4-BE49-F238E27FC236}">
                <a16:creationId xmlns:a16="http://schemas.microsoft.com/office/drawing/2014/main" id="{68DEE997-6458-4F0B-941F-844FA820EA5C}"/>
              </a:ext>
            </a:extLst>
          </p:cNvPr>
          <p:cNvSpPr txBox="1"/>
          <p:nvPr/>
        </p:nvSpPr>
        <p:spPr>
          <a:xfrm>
            <a:off x="2787049" y="7568521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changes now focus attention on the different barriers that exclude people.</a:t>
            </a:r>
          </a:p>
        </p:txBody>
      </p:sp>
      <p:pic>
        <p:nvPicPr>
          <p:cNvPr id="9" name="Picture 8" descr="Magnifying glass with solid fill">
            <a:extLst>
              <a:ext uri="{FF2B5EF4-FFF2-40B4-BE49-F238E27FC236}">
                <a16:creationId xmlns:a16="http://schemas.microsoft.com/office/drawing/2014/main" id="{2A9E2C3C-F1A6-4455-A07C-EF2DF07E9216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1421" y="7568521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C11FF4-4E45-84DC-FADC-5B6FDADB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40F92DD-9AD2-0225-E47C-506E84ED8A87}"/>
              </a:ext>
            </a:extLst>
          </p:cNvPr>
          <p:cNvSpPr txBox="1">
            <a:spLocks/>
          </p:cNvSpPr>
          <p:nvPr/>
        </p:nvSpPr>
        <p:spPr>
          <a:xfrm>
            <a:off x="5572443" y="100591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4">
            <a:extLst>
              <a:ext uri="{FF2B5EF4-FFF2-40B4-BE49-F238E27FC236}">
                <a16:creationId xmlns:a16="http://schemas.microsoft.com/office/drawing/2014/main" id="{A9E93F95-DDD1-2B8D-C6D0-F7153A2DA6B7}"/>
              </a:ext>
            </a:extLst>
          </p:cNvPr>
          <p:cNvSpPr txBox="1"/>
          <p:nvPr/>
        </p:nvSpPr>
        <p:spPr>
          <a:xfrm>
            <a:off x="2707110" y="1255874"/>
            <a:ext cx="3960000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led to the recognition that Disabled People faced discrimination in all areas of their lives.</a:t>
            </a:r>
          </a:p>
        </p:txBody>
      </p:sp>
      <p:pic>
        <p:nvPicPr>
          <p:cNvPr id="11" name="Picture 17" descr="Group brainstorm with solid fill">
            <a:extLst>
              <a:ext uri="{FF2B5EF4-FFF2-40B4-BE49-F238E27FC236}">
                <a16:creationId xmlns:a16="http://schemas.microsoft.com/office/drawing/2014/main" id="{DF48CE1B-9D6F-88C3-60EE-136906FF9FF0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1421" y="1345874"/>
            <a:ext cx="1440000" cy="1440000"/>
          </a:xfrm>
          <a:prstGeom prst="rect">
            <a:avLst/>
          </a:prstGeom>
        </p:spPr>
      </p:pic>
      <p:sp>
        <p:nvSpPr>
          <p:cNvPr id="13" name="Text Box 72">
            <a:extLst>
              <a:ext uri="{FF2B5EF4-FFF2-40B4-BE49-F238E27FC236}">
                <a16:creationId xmlns:a16="http://schemas.microsoft.com/office/drawing/2014/main" id="{8DED851E-2791-EFC9-567E-3C7BC8D6BE36}"/>
              </a:ext>
            </a:extLst>
          </p:cNvPr>
          <p:cNvSpPr txBox="1"/>
          <p:nvPr/>
        </p:nvSpPr>
        <p:spPr>
          <a:xfrm>
            <a:off x="2707110" y="3299216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response to this was the fight for equality and rights for Disabled People. </a:t>
            </a:r>
          </a:p>
        </p:txBody>
      </p:sp>
      <p:pic>
        <p:nvPicPr>
          <p:cNvPr id="14" name="Picture 14" descr="Clenched Fist with solid fill">
            <a:extLst>
              <a:ext uri="{FF2B5EF4-FFF2-40B4-BE49-F238E27FC236}">
                <a16:creationId xmlns:a16="http://schemas.microsoft.com/office/drawing/2014/main" id="{B3C39534-8B06-429E-95A9-902EFF6A248B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1421" y="3387416"/>
            <a:ext cx="1440000" cy="1440000"/>
          </a:xfrm>
          <a:prstGeom prst="rect">
            <a:avLst/>
          </a:prstGeom>
        </p:spPr>
      </p:pic>
      <p:sp>
        <p:nvSpPr>
          <p:cNvPr id="4" name="Text Box 72">
            <a:extLst>
              <a:ext uri="{FF2B5EF4-FFF2-40B4-BE49-F238E27FC236}">
                <a16:creationId xmlns:a16="http://schemas.microsoft.com/office/drawing/2014/main" id="{15E5828C-A474-862E-4095-89420C898507}"/>
              </a:ext>
            </a:extLst>
          </p:cNvPr>
          <p:cNvSpPr txBox="1"/>
          <p:nvPr/>
        </p:nvSpPr>
        <p:spPr>
          <a:xfrm>
            <a:off x="2707110" y="5533503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Disabled People changed the way we think about disability with the Social Model of Disability.</a:t>
            </a:r>
          </a:p>
        </p:txBody>
      </p:sp>
      <p:pic>
        <p:nvPicPr>
          <p:cNvPr id="5" name="Picture 14" descr="Person with idea with solid fill">
            <a:extLst>
              <a:ext uri="{FF2B5EF4-FFF2-40B4-BE49-F238E27FC236}">
                <a16:creationId xmlns:a16="http://schemas.microsoft.com/office/drawing/2014/main" id="{DEBBD931-D9E1-2CF9-505A-3E8E065C0F3C}"/>
              </a:ext>
            </a:extLst>
          </p:cNvPr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41421" y="562170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4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E46FA2-4935-41F3-B21E-7DEFBD0F2391}"/>
              </a:ext>
            </a:extLst>
          </p:cNvPr>
          <p:cNvSpPr/>
          <p:nvPr/>
        </p:nvSpPr>
        <p:spPr>
          <a:xfrm>
            <a:off x="2347110" y="930554"/>
            <a:ext cx="4320000" cy="5400798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C11FF4-4E45-84DC-FADC-5B6FDADB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40F92DD-9AD2-0225-E47C-506E84ED8A87}"/>
              </a:ext>
            </a:extLst>
          </p:cNvPr>
          <p:cNvSpPr txBox="1">
            <a:spLocks/>
          </p:cNvSpPr>
          <p:nvPr/>
        </p:nvSpPr>
        <p:spPr>
          <a:xfrm>
            <a:off x="5572443" y="100591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4">
            <a:extLst>
              <a:ext uri="{FF2B5EF4-FFF2-40B4-BE49-F238E27FC236}">
                <a16:creationId xmlns:a16="http://schemas.microsoft.com/office/drawing/2014/main" id="{A9E93F95-DDD1-2B8D-C6D0-F7153A2DA6B7}"/>
              </a:ext>
            </a:extLst>
          </p:cNvPr>
          <p:cNvSpPr txBox="1"/>
          <p:nvPr/>
        </p:nvSpPr>
        <p:spPr>
          <a:xfrm>
            <a:off x="2527110" y="1010061"/>
            <a:ext cx="3960000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document describes the values and beliefs that support Inclusion. </a:t>
            </a:r>
          </a:p>
        </p:txBody>
      </p:sp>
      <p:pic>
        <p:nvPicPr>
          <p:cNvPr id="11" name="Picture 17" descr="Document outline">
            <a:extLst>
              <a:ext uri="{FF2B5EF4-FFF2-40B4-BE49-F238E27FC236}">
                <a16:creationId xmlns:a16="http://schemas.microsoft.com/office/drawing/2014/main" id="{DF48CE1B-9D6F-88C3-60EE-136906FF9FF0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1421" y="1100061"/>
            <a:ext cx="1440000" cy="1440000"/>
          </a:xfrm>
          <a:prstGeom prst="rect">
            <a:avLst/>
          </a:prstGeom>
        </p:spPr>
      </p:pic>
      <p:sp>
        <p:nvSpPr>
          <p:cNvPr id="13" name="Text Box 72">
            <a:extLst>
              <a:ext uri="{FF2B5EF4-FFF2-40B4-BE49-F238E27FC236}">
                <a16:creationId xmlns:a16="http://schemas.microsoft.com/office/drawing/2014/main" id="{8DED851E-2791-EFC9-567E-3C7BC8D6BE36}"/>
              </a:ext>
            </a:extLst>
          </p:cNvPr>
          <p:cNvSpPr txBox="1"/>
          <p:nvPr/>
        </p:nvSpPr>
        <p:spPr>
          <a:xfrm>
            <a:off x="2527110" y="2642354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will identify what Inclusion looks like.</a:t>
            </a:r>
          </a:p>
        </p:txBody>
      </p:sp>
      <p:pic>
        <p:nvPicPr>
          <p:cNvPr id="14" name="Picture 14" descr="Magnifying glass with solid fill">
            <a:extLst>
              <a:ext uri="{FF2B5EF4-FFF2-40B4-BE49-F238E27FC236}">
                <a16:creationId xmlns:a16="http://schemas.microsoft.com/office/drawing/2014/main" id="{B3C39534-8B06-429E-95A9-902EFF6A248B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1421" y="2730554"/>
            <a:ext cx="1440000" cy="1440000"/>
          </a:xfrm>
          <a:prstGeom prst="rect">
            <a:avLst/>
          </a:prstGeom>
        </p:spPr>
      </p:pic>
      <p:pic>
        <p:nvPicPr>
          <p:cNvPr id="1026" name="Picture 2" descr="Colour photo of John Kelly in profile, singing into microphone and wearing headphones.">
            <a:extLst>
              <a:ext uri="{FF2B5EF4-FFF2-40B4-BE49-F238E27FC236}">
                <a16:creationId xmlns:a16="http://schemas.microsoft.com/office/drawing/2014/main" id="{D4F0E02D-0D94-FE96-E0B4-E85F7CC06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1" y="4630668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6F5C43-2810-1C74-065F-0D7DC67DCA82}"/>
              </a:ext>
            </a:extLst>
          </p:cNvPr>
          <p:cNvSpPr txBox="1"/>
          <p:nvPr/>
        </p:nvSpPr>
        <p:spPr>
          <a:xfrm>
            <a:off x="2527110" y="5051931"/>
            <a:ext cx="3960000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Foreword is by John Kelly, Musician and Drake Music Associate Musician</a:t>
            </a:r>
          </a:p>
        </p:txBody>
      </p:sp>
      <p:pic>
        <p:nvPicPr>
          <p:cNvPr id="5" name="Picture 4" descr="A group of blue shapes with white text">
            <a:extLst>
              <a:ext uri="{FF2B5EF4-FFF2-40B4-BE49-F238E27FC236}">
                <a16:creationId xmlns:a16="http://schemas.microsoft.com/office/drawing/2014/main" id="{DD3F979B-CBA1-68FF-F6DA-C22FF347FC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255" y="6656778"/>
            <a:ext cx="5677207" cy="334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8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D75F1B-807F-B3B2-5B26-A0014F6C9299}"/>
              </a:ext>
            </a:extLst>
          </p:cNvPr>
          <p:cNvSpPr/>
          <p:nvPr/>
        </p:nvSpPr>
        <p:spPr>
          <a:xfrm>
            <a:off x="2459028" y="1611105"/>
            <a:ext cx="4320000" cy="792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ext Box 55"/>
          <p:cNvSpPr txBox="1"/>
          <p:nvPr/>
        </p:nvSpPr>
        <p:spPr>
          <a:xfrm>
            <a:off x="2678064" y="1664494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Purpose:</a:t>
            </a:r>
          </a:p>
          <a:p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paper was originally a discussion document for Drake Music.</a:t>
            </a:r>
          </a:p>
        </p:txBody>
      </p:sp>
      <p:sp>
        <p:nvSpPr>
          <p:cNvPr id="3" name="Text Box 70"/>
          <p:cNvSpPr txBox="1"/>
          <p:nvPr/>
        </p:nvSpPr>
        <p:spPr>
          <a:xfrm>
            <a:off x="2678063" y="3276124"/>
            <a:ext cx="3960000" cy="117760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Its purpose is to pull together our:</a:t>
            </a:r>
          </a:p>
        </p:txBody>
      </p:sp>
      <p:sp>
        <p:nvSpPr>
          <p:cNvPr id="4" name="Text Box 71"/>
          <p:cNvSpPr txBox="1"/>
          <p:nvPr/>
        </p:nvSpPr>
        <p:spPr>
          <a:xfrm>
            <a:off x="2712920" y="4441582"/>
            <a:ext cx="3960000" cy="117760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urrent knowledge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xperience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nderstanding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ractice of Inclusion</a:t>
            </a:r>
          </a:p>
        </p:txBody>
      </p:sp>
      <p:sp>
        <p:nvSpPr>
          <p:cNvPr id="7" name="Text Box 104"/>
          <p:cNvSpPr txBox="1"/>
          <p:nvPr/>
        </p:nvSpPr>
        <p:spPr>
          <a:xfrm>
            <a:off x="736600" y="751364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3000" b="1" kern="50" dirty="0">
                <a:solidFill>
                  <a:srgbClr val="000000"/>
                </a:solidFill>
                <a:latin typeface="Arial"/>
              </a:rPr>
              <a:t>Process </a:t>
            </a: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of Development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/>
        </p:blipFill>
        <p:spPr>
          <a:xfrm>
            <a:off x="453371" y="2124124"/>
            <a:ext cx="1440000" cy="1152000"/>
          </a:xfrm>
          <a:prstGeom prst="rect">
            <a:avLst/>
          </a:prstGeom>
        </p:spPr>
      </p:pic>
      <p:pic>
        <p:nvPicPr>
          <p:cNvPr id="14" name="Picture 13" descr="Checklist with solid fill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3371" y="4310383"/>
            <a:ext cx="1440000" cy="14400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B860FB5-AEE2-1D0A-3AEC-0716E1C4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2">
            <a:extLst>
              <a:ext uri="{FF2B5EF4-FFF2-40B4-BE49-F238E27FC236}">
                <a16:creationId xmlns:a16="http://schemas.microsoft.com/office/drawing/2014/main" id="{A13A010A-D970-9AF8-DE52-28F040F61EB9}"/>
              </a:ext>
            </a:extLst>
          </p:cNvPr>
          <p:cNvSpPr txBox="1"/>
          <p:nvPr/>
        </p:nvSpPr>
        <p:spPr>
          <a:xfrm>
            <a:off x="2672438" y="6207986"/>
            <a:ext cx="3893183" cy="117760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5000"/>
              </a:lnSpc>
              <a:spcAft>
                <a:spcPts val="15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in the context of music education and Drake Music's work. </a:t>
            </a:r>
          </a:p>
        </p:txBody>
      </p:sp>
      <p:pic>
        <p:nvPicPr>
          <p:cNvPr id="12" name="Picture 2" descr="Classroom with solid fill">
            <a:extLst>
              <a:ext uri="{FF2B5EF4-FFF2-40B4-BE49-F238E27FC236}">
                <a16:creationId xmlns:a16="http://schemas.microsoft.com/office/drawing/2014/main" id="{87F552B4-F0A8-5209-5094-F54E9B25FFB6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53371" y="6076787"/>
            <a:ext cx="1440000" cy="1440000"/>
          </a:xfrm>
          <a:prstGeom prst="rect">
            <a:avLst/>
          </a:prstGeom>
        </p:spPr>
      </p:pic>
      <p:sp>
        <p:nvSpPr>
          <p:cNvPr id="17" name="Text Box 62">
            <a:extLst>
              <a:ext uri="{FF2B5EF4-FFF2-40B4-BE49-F238E27FC236}">
                <a16:creationId xmlns:a16="http://schemas.microsoft.com/office/drawing/2014/main" id="{1FECE0B5-D964-3E61-AD96-E1C79167CC37}"/>
              </a:ext>
            </a:extLst>
          </p:cNvPr>
          <p:cNvSpPr txBox="1"/>
          <p:nvPr/>
        </p:nvSpPr>
        <p:spPr>
          <a:xfrm>
            <a:off x="2684763" y="7630459"/>
            <a:ext cx="3888738" cy="170162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5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paper will change over time.</a:t>
            </a:r>
          </a:p>
        </p:txBody>
      </p:sp>
      <p:pic>
        <p:nvPicPr>
          <p:cNvPr id="18" name="Picture 13" descr="Monthly calendar with solid fill">
            <a:extLst>
              <a:ext uri="{FF2B5EF4-FFF2-40B4-BE49-F238E27FC236}">
                <a16:creationId xmlns:a16="http://schemas.microsoft.com/office/drawing/2014/main" id="{DA3ECAD9-0E4F-7E04-C65D-5EC485853EDA}"/>
              </a:ext>
            </a:extLst>
          </p:cNvPr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53371" y="776126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6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 Box 327"/>
          <p:cNvSpPr txBox="1"/>
          <p:nvPr/>
        </p:nvSpPr>
        <p:spPr>
          <a:xfrm>
            <a:off x="707390" y="745332"/>
            <a:ext cx="611886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got here through:</a:t>
            </a:r>
          </a:p>
        </p:txBody>
      </p:sp>
      <p:sp>
        <p:nvSpPr>
          <p:cNvPr id="170" name="Text Box 385"/>
          <p:cNvSpPr txBox="1"/>
          <p:nvPr/>
        </p:nvSpPr>
        <p:spPr>
          <a:xfrm>
            <a:off x="707390" y="5998052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1" name="Picture 170" descr="Lights On with solid fill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7390" y="4171792"/>
            <a:ext cx="1800000" cy="1800000"/>
          </a:xfrm>
          <a:prstGeom prst="rect">
            <a:avLst/>
          </a:prstGeom>
        </p:spPr>
      </p:pic>
      <p:sp>
        <p:nvSpPr>
          <p:cNvPr id="172" name="Text Box 386"/>
          <p:cNvSpPr txBox="1"/>
          <p:nvPr/>
        </p:nvSpPr>
        <p:spPr>
          <a:xfrm>
            <a:off x="2871470" y="5998052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Messy thoughts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73" name="Picture 172" descr="Scientific Thought with solid fill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871470" y="4171792"/>
            <a:ext cx="1800000" cy="1800000"/>
          </a:xfrm>
          <a:prstGeom prst="rect">
            <a:avLst/>
          </a:prstGeom>
        </p:spPr>
      </p:pic>
      <p:sp>
        <p:nvSpPr>
          <p:cNvPr id="174" name="Text Box 387"/>
          <p:cNvSpPr txBox="1"/>
          <p:nvPr/>
        </p:nvSpPr>
        <p:spPr>
          <a:xfrm>
            <a:off x="5034915" y="5998052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5000"/>
              </a:lnSpc>
              <a:spcAft>
                <a:spcPts val="15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Moments of clear thinking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75" name="Picture 174" descr="Good Idea with solid fill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034915" y="4171792"/>
            <a:ext cx="1800000" cy="1800000"/>
          </a:xfrm>
          <a:prstGeom prst="rect">
            <a:avLst/>
          </a:prstGeom>
        </p:spPr>
      </p:pic>
      <p:sp>
        <p:nvSpPr>
          <p:cNvPr id="176" name="Text Box 388"/>
          <p:cNvSpPr txBox="1"/>
          <p:nvPr/>
        </p:nvSpPr>
        <p:spPr>
          <a:xfrm>
            <a:off x="701675" y="8884127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Picture 176" descr="Images with solid fill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01675" y="7057867"/>
            <a:ext cx="1800000" cy="1800000"/>
          </a:xfrm>
          <a:prstGeom prst="rect">
            <a:avLst/>
          </a:prstGeom>
        </p:spPr>
      </p:pic>
      <p:pic>
        <p:nvPicPr>
          <p:cNvPr id="179" name="Picture 178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865755" y="7057867"/>
            <a:ext cx="1800000" cy="1800000"/>
          </a:xfrm>
          <a:prstGeom prst="rect">
            <a:avLst/>
          </a:prstGeom>
        </p:spPr>
      </p:pic>
      <p:sp>
        <p:nvSpPr>
          <p:cNvPr id="180" name="Text Box 390"/>
          <p:cNvSpPr txBox="1"/>
          <p:nvPr/>
        </p:nvSpPr>
        <p:spPr>
          <a:xfrm>
            <a:off x="5029200" y="8884127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Expressing important values and beliefs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81" name="Picture 180" descr="Teacher with solid fill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029200" y="7035007"/>
            <a:ext cx="1800000" cy="180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959D4-D450-86BD-9C00-81055131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85">
            <a:extLst>
              <a:ext uri="{FF2B5EF4-FFF2-40B4-BE49-F238E27FC236}">
                <a16:creationId xmlns:a16="http://schemas.microsoft.com/office/drawing/2014/main" id="{F618CBEE-71F5-C0F4-59A3-56B56CB61450}"/>
              </a:ext>
            </a:extLst>
          </p:cNvPr>
          <p:cNvSpPr txBox="1"/>
          <p:nvPr/>
        </p:nvSpPr>
        <p:spPr>
          <a:xfrm>
            <a:off x="727935" y="3306082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Starting points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70" descr="Crawl with solid fill">
            <a:extLst>
              <a:ext uri="{FF2B5EF4-FFF2-40B4-BE49-F238E27FC236}">
                <a16:creationId xmlns:a16="http://schemas.microsoft.com/office/drawing/2014/main" id="{16D4C645-0882-8531-A277-11F8657504F8}"/>
              </a:ext>
            </a:extLst>
          </p:cNvPr>
          <p:cNvPicPr/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727935" y="1479822"/>
            <a:ext cx="1800000" cy="1800000"/>
          </a:xfrm>
          <a:prstGeom prst="rect">
            <a:avLst/>
          </a:prstGeom>
        </p:spPr>
      </p:pic>
      <p:sp>
        <p:nvSpPr>
          <p:cNvPr id="7" name="Text Box 385">
            <a:extLst>
              <a:ext uri="{FF2B5EF4-FFF2-40B4-BE49-F238E27FC236}">
                <a16:creationId xmlns:a16="http://schemas.microsoft.com/office/drawing/2014/main" id="{34D09D07-F1A8-7436-A510-A284CC507411}"/>
              </a:ext>
            </a:extLst>
          </p:cNvPr>
          <p:cNvSpPr txBox="1"/>
          <p:nvPr/>
        </p:nvSpPr>
        <p:spPr>
          <a:xfrm>
            <a:off x="2847525" y="3306082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70">
            <a:extLst>
              <a:ext uri="{FF2B5EF4-FFF2-40B4-BE49-F238E27FC236}">
                <a16:creationId xmlns:a16="http://schemas.microsoft.com/office/drawing/2014/main" id="{67BF15CE-EDDC-EEA6-7BCB-7B9B82F1EE67}"/>
              </a:ext>
            </a:extLst>
          </p:cNvPr>
          <p:cNvPicPr/>
          <p:nvPr/>
        </p:nvPicPr>
        <p:blipFill>
          <a:blip r:embed="rId17"/>
          <a:srcRect/>
          <a:stretch/>
        </p:blipFill>
        <p:spPr>
          <a:xfrm>
            <a:off x="3455894" y="1479821"/>
            <a:ext cx="471631" cy="1825625"/>
          </a:xfrm>
          <a:prstGeom prst="rect">
            <a:avLst/>
          </a:prstGeom>
        </p:spPr>
      </p:pic>
      <p:sp>
        <p:nvSpPr>
          <p:cNvPr id="11" name="Text Box 385">
            <a:extLst>
              <a:ext uri="{FF2B5EF4-FFF2-40B4-BE49-F238E27FC236}">
                <a16:creationId xmlns:a16="http://schemas.microsoft.com/office/drawing/2014/main" id="{DEA3DF57-A7CB-0BCF-FEBE-A811ECFC6839}"/>
              </a:ext>
            </a:extLst>
          </p:cNvPr>
          <p:cNvSpPr txBox="1"/>
          <p:nvPr/>
        </p:nvSpPr>
        <p:spPr>
          <a:xfrm>
            <a:off x="5029200" y="3306082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Messy words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70" descr="Scribble with solid fill">
            <a:extLst>
              <a:ext uri="{FF2B5EF4-FFF2-40B4-BE49-F238E27FC236}">
                <a16:creationId xmlns:a16="http://schemas.microsoft.com/office/drawing/2014/main" id="{DF893043-362B-9078-4F46-44B09C70B7BE}"/>
              </a:ext>
            </a:extLst>
          </p:cNvPr>
          <p:cNvPicPr/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5029200" y="1479822"/>
            <a:ext cx="1800000" cy="1800000"/>
          </a:xfrm>
          <a:prstGeom prst="rect">
            <a:avLst/>
          </a:prstGeom>
        </p:spPr>
      </p:pic>
      <p:sp>
        <p:nvSpPr>
          <p:cNvPr id="13" name="Text Box 388">
            <a:extLst>
              <a:ext uri="{FF2B5EF4-FFF2-40B4-BE49-F238E27FC236}">
                <a16:creationId xmlns:a16="http://schemas.microsoft.com/office/drawing/2014/main" id="{BB3EE7C6-E0CC-97CB-A09F-C0671348768C}"/>
              </a:ext>
            </a:extLst>
          </p:cNvPr>
          <p:cNvSpPr txBox="1"/>
          <p:nvPr/>
        </p:nvSpPr>
        <p:spPr>
          <a:xfrm>
            <a:off x="2844125" y="8884127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Poems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75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 Box 327"/>
          <p:cNvSpPr txBox="1"/>
          <p:nvPr/>
        </p:nvSpPr>
        <p:spPr>
          <a:xfrm>
            <a:off x="707390" y="745332"/>
            <a:ext cx="611886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got here through:</a:t>
            </a:r>
          </a:p>
        </p:txBody>
      </p:sp>
      <p:sp>
        <p:nvSpPr>
          <p:cNvPr id="170" name="Text Box 385"/>
          <p:cNvSpPr txBox="1"/>
          <p:nvPr/>
        </p:nvSpPr>
        <p:spPr>
          <a:xfrm>
            <a:off x="499442" y="5998052"/>
            <a:ext cx="2011348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Believing a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nything we feel is missing needs to be said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1" name="Picture 170" descr="Megaphone with solid fill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7390" y="4171792"/>
            <a:ext cx="1800000" cy="1800000"/>
          </a:xfrm>
          <a:prstGeom prst="rect">
            <a:avLst/>
          </a:prstGeom>
        </p:spPr>
      </p:pic>
      <p:sp>
        <p:nvSpPr>
          <p:cNvPr id="172" name="Text Box 386"/>
          <p:cNvSpPr txBox="1"/>
          <p:nvPr/>
        </p:nvSpPr>
        <p:spPr>
          <a:xfrm>
            <a:off x="2871470" y="5998052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Finding our own direction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73" name="Picture 172" descr="Signpost with solid fill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871470" y="4171792"/>
            <a:ext cx="1800000" cy="1800000"/>
          </a:xfrm>
          <a:prstGeom prst="rect">
            <a:avLst/>
          </a:prstGeom>
        </p:spPr>
      </p:pic>
      <p:sp>
        <p:nvSpPr>
          <p:cNvPr id="174" name="Text Box 387"/>
          <p:cNvSpPr txBox="1"/>
          <p:nvPr/>
        </p:nvSpPr>
        <p:spPr>
          <a:xfrm>
            <a:off x="5034915" y="5998052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5000"/>
              </a:lnSpc>
              <a:spcAft>
                <a:spcPts val="15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voices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75" name="Picture 174" descr="Questions with solid fill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034915" y="4171792"/>
            <a:ext cx="1800000" cy="1800000"/>
          </a:xfrm>
          <a:prstGeom prst="rect">
            <a:avLst/>
          </a:prstGeom>
        </p:spPr>
      </p:pic>
      <p:sp>
        <p:nvSpPr>
          <p:cNvPr id="176" name="Text Box 388"/>
          <p:cNvSpPr txBox="1"/>
          <p:nvPr/>
        </p:nvSpPr>
        <p:spPr>
          <a:xfrm>
            <a:off x="701675" y="8884127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Picture 176" descr="Ear with solid fill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01675" y="7057867"/>
            <a:ext cx="1800000" cy="1800000"/>
          </a:xfrm>
          <a:prstGeom prst="rect">
            <a:avLst/>
          </a:prstGeom>
        </p:spPr>
      </p:pic>
      <p:pic>
        <p:nvPicPr>
          <p:cNvPr id="179" name="Picture 178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865755" y="7057867"/>
            <a:ext cx="1800000" cy="1800000"/>
          </a:xfrm>
          <a:prstGeom prst="rect">
            <a:avLst/>
          </a:prstGeom>
        </p:spPr>
      </p:pic>
      <p:sp>
        <p:nvSpPr>
          <p:cNvPr id="180" name="Text Box 390"/>
          <p:cNvSpPr txBox="1"/>
          <p:nvPr/>
        </p:nvSpPr>
        <p:spPr>
          <a:xfrm>
            <a:off x="5029200" y="8884127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81" name="Picture 180" descr="Cheers with solid fill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029200" y="7035007"/>
            <a:ext cx="1800000" cy="180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959D4-D450-86BD-9C00-81055131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85">
            <a:extLst>
              <a:ext uri="{FF2B5EF4-FFF2-40B4-BE49-F238E27FC236}">
                <a16:creationId xmlns:a16="http://schemas.microsoft.com/office/drawing/2014/main" id="{F618CBEE-71F5-C0F4-59A3-56B56CB61450}"/>
              </a:ext>
            </a:extLst>
          </p:cNvPr>
          <p:cNvSpPr txBox="1"/>
          <p:nvPr/>
        </p:nvSpPr>
        <p:spPr>
          <a:xfrm>
            <a:off x="499442" y="3306082"/>
            <a:ext cx="2031893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Believing m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istakes are fine when we learn from them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70" descr="Thumbs up sign with solid fill">
            <a:extLst>
              <a:ext uri="{FF2B5EF4-FFF2-40B4-BE49-F238E27FC236}">
                <a16:creationId xmlns:a16="http://schemas.microsoft.com/office/drawing/2014/main" id="{16D4C645-0882-8531-A277-11F8657504F8}"/>
              </a:ext>
            </a:extLst>
          </p:cNvPr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727935" y="1479822"/>
            <a:ext cx="1800000" cy="1800000"/>
          </a:xfrm>
          <a:prstGeom prst="rect">
            <a:avLst/>
          </a:prstGeom>
        </p:spPr>
      </p:pic>
      <p:sp>
        <p:nvSpPr>
          <p:cNvPr id="7" name="Text Box 385">
            <a:extLst>
              <a:ext uri="{FF2B5EF4-FFF2-40B4-BE49-F238E27FC236}">
                <a16:creationId xmlns:a16="http://schemas.microsoft.com/office/drawing/2014/main" id="{34D09D07-F1A8-7436-A510-A284CC507411}"/>
              </a:ext>
            </a:extLst>
          </p:cNvPr>
          <p:cNvSpPr txBox="1"/>
          <p:nvPr/>
        </p:nvSpPr>
        <p:spPr>
          <a:xfrm>
            <a:off x="2847525" y="3306082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70" descr="Music notes with solid fill">
            <a:extLst>
              <a:ext uri="{FF2B5EF4-FFF2-40B4-BE49-F238E27FC236}">
                <a16:creationId xmlns:a16="http://schemas.microsoft.com/office/drawing/2014/main" id="{67BF15CE-EDDC-EEA6-7BCB-7B9B82F1EE67}"/>
              </a:ext>
            </a:extLst>
          </p:cNvPr>
          <p:cNvPicPr/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847525" y="1479822"/>
            <a:ext cx="1800000" cy="1800000"/>
          </a:xfrm>
          <a:prstGeom prst="rect">
            <a:avLst/>
          </a:prstGeom>
        </p:spPr>
      </p:pic>
      <p:sp>
        <p:nvSpPr>
          <p:cNvPr id="11" name="Text Box 385">
            <a:extLst>
              <a:ext uri="{FF2B5EF4-FFF2-40B4-BE49-F238E27FC236}">
                <a16:creationId xmlns:a16="http://schemas.microsoft.com/office/drawing/2014/main" id="{DEA3DF57-A7CB-0BCF-FEBE-A811ECFC6839}"/>
              </a:ext>
            </a:extLst>
          </p:cNvPr>
          <p:cNvSpPr txBox="1"/>
          <p:nvPr/>
        </p:nvSpPr>
        <p:spPr>
          <a:xfrm>
            <a:off x="5029199" y="3306082"/>
            <a:ext cx="2034209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Searching for change and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70" descr="Magnifying glass with solid fill">
            <a:extLst>
              <a:ext uri="{FF2B5EF4-FFF2-40B4-BE49-F238E27FC236}">
                <a16:creationId xmlns:a16="http://schemas.microsoft.com/office/drawing/2014/main" id="{DF893043-362B-9078-4F46-44B09C70B7BE}"/>
              </a:ext>
            </a:extLst>
          </p:cNvPr>
          <p:cNvPicPr/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5029200" y="1479822"/>
            <a:ext cx="1800000" cy="1800000"/>
          </a:xfrm>
          <a:prstGeom prst="rect">
            <a:avLst/>
          </a:prstGeom>
        </p:spPr>
      </p:pic>
      <p:sp>
        <p:nvSpPr>
          <p:cNvPr id="3" name="Text Box 388">
            <a:extLst>
              <a:ext uri="{FF2B5EF4-FFF2-40B4-BE49-F238E27FC236}">
                <a16:creationId xmlns:a16="http://schemas.microsoft.com/office/drawing/2014/main" id="{81965022-F277-094F-D2C3-6299F1FADFE9}"/>
              </a:ext>
            </a:extLst>
          </p:cNvPr>
          <p:cNvSpPr txBox="1"/>
          <p:nvPr/>
        </p:nvSpPr>
        <p:spPr>
          <a:xfrm>
            <a:off x="2844125" y="8884127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Really listening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13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 Box 327"/>
          <p:cNvSpPr txBox="1"/>
          <p:nvPr/>
        </p:nvSpPr>
        <p:spPr>
          <a:xfrm>
            <a:off x="707390" y="745332"/>
            <a:ext cx="611886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got here through: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959D4-D450-86BD-9C00-81055131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85">
            <a:extLst>
              <a:ext uri="{FF2B5EF4-FFF2-40B4-BE49-F238E27FC236}">
                <a16:creationId xmlns:a16="http://schemas.microsoft.com/office/drawing/2014/main" id="{F618CBEE-71F5-C0F4-59A3-56B56CB61450}"/>
              </a:ext>
            </a:extLst>
          </p:cNvPr>
          <p:cNvSpPr txBox="1"/>
          <p:nvPr/>
        </p:nvSpPr>
        <p:spPr>
          <a:xfrm>
            <a:off x="727935" y="3306082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Always trying to be free from confusing words and phrases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70" descr="Confused person with solid fill">
            <a:extLst>
              <a:ext uri="{FF2B5EF4-FFF2-40B4-BE49-F238E27FC236}">
                <a16:creationId xmlns:a16="http://schemas.microsoft.com/office/drawing/2014/main" id="{16D4C645-0882-8531-A277-11F8657504F8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935" y="1479822"/>
            <a:ext cx="1800000" cy="1800000"/>
          </a:xfrm>
          <a:prstGeom prst="rect">
            <a:avLst/>
          </a:prstGeom>
        </p:spPr>
      </p:pic>
      <p:sp>
        <p:nvSpPr>
          <p:cNvPr id="4" name="Text Box 385">
            <a:extLst>
              <a:ext uri="{FF2B5EF4-FFF2-40B4-BE49-F238E27FC236}">
                <a16:creationId xmlns:a16="http://schemas.microsoft.com/office/drawing/2014/main" id="{6E125D79-E13E-A7E4-3D59-44E4C36FF388}"/>
              </a:ext>
            </a:extLst>
          </p:cNvPr>
          <p:cNvSpPr txBox="1"/>
          <p:nvPr/>
        </p:nvSpPr>
        <p:spPr>
          <a:xfrm>
            <a:off x="727935" y="4285139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sometimes called Jargon.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73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E46FA2-4935-41F3-B21E-7DEFBD0F2391}"/>
              </a:ext>
            </a:extLst>
          </p:cNvPr>
          <p:cNvSpPr/>
          <p:nvPr/>
        </p:nvSpPr>
        <p:spPr>
          <a:xfrm>
            <a:off x="2463800" y="925989"/>
            <a:ext cx="4320000" cy="864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/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D94B518D-DA3F-47BC-A34B-A010D661FE93}"/>
              </a:ext>
            </a:extLst>
          </p:cNvPr>
          <p:cNvSpPr txBox="1"/>
          <p:nvPr/>
        </p:nvSpPr>
        <p:spPr>
          <a:xfrm>
            <a:off x="2643800" y="925989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5"/>
              </a:spcAft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aims of this document are:</a:t>
            </a:r>
          </a:p>
        </p:txBody>
      </p:sp>
      <p:sp>
        <p:nvSpPr>
          <p:cNvPr id="6" name="Text Box 62">
            <a:extLst>
              <a:ext uri="{FF2B5EF4-FFF2-40B4-BE49-F238E27FC236}">
                <a16:creationId xmlns:a16="http://schemas.microsoft.com/office/drawing/2014/main" id="{C9F4FCB1-40D0-45F6-8049-399DBD9DED5B}"/>
              </a:ext>
            </a:extLst>
          </p:cNvPr>
          <p:cNvSpPr txBox="1"/>
          <p:nvPr/>
        </p:nvSpPr>
        <p:spPr>
          <a:xfrm>
            <a:off x="2643800" y="2549356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look at key thoughts around Inclusion.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agree on what Inclusion means for our work.</a:t>
            </a:r>
          </a:p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share experiences and learn together. This is so that Inclusion can grow and become real in everything we do.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EC2CD5-F14A-41C8-BC73-AB0A5E35BC7F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4096" y="2517549"/>
            <a:ext cx="1440000" cy="1440000"/>
          </a:xfrm>
          <a:prstGeom prst="rect">
            <a:avLst/>
          </a:prstGeom>
        </p:spPr>
      </p:pic>
      <p:sp>
        <p:nvSpPr>
          <p:cNvPr id="2" name="Text Box 62">
            <a:extLst>
              <a:ext uri="{FF2B5EF4-FFF2-40B4-BE49-F238E27FC236}">
                <a16:creationId xmlns:a16="http://schemas.microsoft.com/office/drawing/2014/main" id="{BD79EA1A-7EEE-137A-8131-E1ADC0CBF720}"/>
              </a:ext>
            </a:extLst>
          </p:cNvPr>
          <p:cNvSpPr txBox="1"/>
          <p:nvPr/>
        </p:nvSpPr>
        <p:spPr>
          <a:xfrm>
            <a:off x="2643800" y="4704074"/>
            <a:ext cx="3960000" cy="128643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Context: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 Box 62">
            <a:extLst>
              <a:ext uri="{FF2B5EF4-FFF2-40B4-BE49-F238E27FC236}">
                <a16:creationId xmlns:a16="http://schemas.microsoft.com/office/drawing/2014/main" id="{3A41C17C-53AB-0AAC-DD04-8FA90FE3F225}"/>
              </a:ext>
            </a:extLst>
          </p:cNvPr>
          <p:cNvSpPr txBox="1"/>
          <p:nvPr/>
        </p:nvSpPr>
        <p:spPr>
          <a:xfrm>
            <a:off x="2643800" y="5650829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Drake Music has been music-making with Disabled and Non-Disabled People for a long time. </a:t>
            </a:r>
          </a:p>
        </p:txBody>
      </p:sp>
      <p:pic>
        <p:nvPicPr>
          <p:cNvPr id="14" name="Picture 13" descr="Monthly calendar with solid fill">
            <a:extLst>
              <a:ext uri="{FF2B5EF4-FFF2-40B4-BE49-F238E27FC236}">
                <a16:creationId xmlns:a16="http://schemas.microsoft.com/office/drawing/2014/main" id="{088F3326-C793-FDD3-63C6-276E8484D4BC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1760" y="5739029"/>
            <a:ext cx="1440000" cy="14400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AF9BB9-06F0-A4D2-6ECD-962E10B882ED}"/>
              </a:ext>
            </a:extLst>
          </p:cNvPr>
          <p:cNvSpPr txBox="1">
            <a:spLocks/>
          </p:cNvSpPr>
          <p:nvPr/>
        </p:nvSpPr>
        <p:spPr>
          <a:xfrm>
            <a:off x="5572443" y="100591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2">
            <a:extLst>
              <a:ext uri="{FF2B5EF4-FFF2-40B4-BE49-F238E27FC236}">
                <a16:creationId xmlns:a16="http://schemas.microsoft.com/office/drawing/2014/main" id="{7F0AF82B-831B-3D2E-7772-F2034144C00E}"/>
              </a:ext>
            </a:extLst>
          </p:cNvPr>
          <p:cNvSpPr txBox="1"/>
          <p:nvPr/>
        </p:nvSpPr>
        <p:spPr>
          <a:xfrm>
            <a:off x="2643800" y="7387987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believe everyone has the right to make music.</a:t>
            </a:r>
          </a:p>
        </p:txBody>
      </p:sp>
      <p:pic>
        <p:nvPicPr>
          <p:cNvPr id="15" name="Picture 13" descr="Clenched Fist with solid fill">
            <a:extLst>
              <a:ext uri="{FF2B5EF4-FFF2-40B4-BE49-F238E27FC236}">
                <a16:creationId xmlns:a16="http://schemas.microsoft.com/office/drawing/2014/main" id="{E969325F-F72C-3CF2-76D8-FB5BF6E0C5F4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4096" y="747618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1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093772F-B836-7841-DDF1-CC1254FBE6B4}"/>
              </a:ext>
            </a:extLst>
          </p:cNvPr>
          <p:cNvSpPr/>
          <p:nvPr/>
        </p:nvSpPr>
        <p:spPr>
          <a:xfrm>
            <a:off x="2261666" y="1071348"/>
            <a:ext cx="4320000" cy="81129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/>
          </a:p>
        </p:txBody>
      </p:sp>
      <p:sp>
        <p:nvSpPr>
          <p:cNvPr id="6" name="Text Box 62">
            <a:extLst>
              <a:ext uri="{FF2B5EF4-FFF2-40B4-BE49-F238E27FC236}">
                <a16:creationId xmlns:a16="http://schemas.microsoft.com/office/drawing/2014/main" id="{C9F4FCB1-40D0-45F6-8049-399DBD9DED5B}"/>
              </a:ext>
            </a:extLst>
          </p:cNvPr>
          <p:cNvSpPr txBox="1"/>
          <p:nvPr/>
        </p:nvSpPr>
        <p:spPr>
          <a:xfrm>
            <a:off x="2441666" y="3078516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4999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Arial"/>
                <a:ea typeface="Times New Roman" panose="02020603050405020304" pitchFamily="18" charset="0"/>
                <a:cs typeface="Arial"/>
              </a:rPr>
              <a:t>Since 2015, Drake Music has been working to make music accessible to everyone, regardless of ability.</a:t>
            </a:r>
          </a:p>
        </p:txBody>
      </p:sp>
      <p:pic>
        <p:nvPicPr>
          <p:cNvPr id="7" name="Picture 6" descr="Group of people with solid fill">
            <a:extLst>
              <a:ext uri="{FF2B5EF4-FFF2-40B4-BE49-F238E27FC236}">
                <a16:creationId xmlns:a16="http://schemas.microsoft.com/office/drawing/2014/main" id="{5EEC2CD5-F14A-41C8-BC73-AB0A5E35BC7F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3765" y="3184960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C11FF4-4E45-84DC-FADC-5B6FDADB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8">
            <a:extLst>
              <a:ext uri="{FF2B5EF4-FFF2-40B4-BE49-F238E27FC236}">
                <a16:creationId xmlns:a16="http://schemas.microsoft.com/office/drawing/2014/main" id="{C2964EC0-B802-FA27-3E9F-D7D11E733208}"/>
              </a:ext>
            </a:extLst>
          </p:cNvPr>
          <p:cNvSpPr txBox="1"/>
          <p:nvPr/>
        </p:nvSpPr>
        <p:spPr>
          <a:xfrm>
            <a:off x="2441666" y="1071348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16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We believe that music technology can be a great tool in music-making.</a:t>
            </a:r>
          </a:p>
        </p:txBody>
      </p:sp>
      <p:pic>
        <p:nvPicPr>
          <p:cNvPr id="12" name="Picture 11" descr="Computer with solid fill">
            <a:extLst>
              <a:ext uri="{FF2B5EF4-FFF2-40B4-BE49-F238E27FC236}">
                <a16:creationId xmlns:a16="http://schemas.microsoft.com/office/drawing/2014/main" id="{474269C2-0AA4-DFE5-62B2-2D7257A4549B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1666" y="1160338"/>
            <a:ext cx="1440000" cy="1440000"/>
          </a:xfrm>
          <a:prstGeom prst="rect">
            <a:avLst/>
          </a:prstGeom>
        </p:spPr>
      </p:pic>
      <p:sp>
        <p:nvSpPr>
          <p:cNvPr id="14" name="Text Box 62">
            <a:extLst>
              <a:ext uri="{FF2B5EF4-FFF2-40B4-BE49-F238E27FC236}">
                <a16:creationId xmlns:a16="http://schemas.microsoft.com/office/drawing/2014/main" id="{DF2EBBD2-20E1-163E-BB4D-8988B79104C8}"/>
              </a:ext>
            </a:extLst>
          </p:cNvPr>
          <p:cNvSpPr txBox="1"/>
          <p:nvPr/>
        </p:nvSpPr>
        <p:spPr>
          <a:xfrm>
            <a:off x="2441666" y="4856007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5"/>
              </a:spcAft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so that everyone can make music:</a:t>
            </a:r>
          </a:p>
        </p:txBody>
      </p:sp>
      <p:pic>
        <p:nvPicPr>
          <p:cNvPr id="15" name="Picture 6" descr="Music note with solid fill">
            <a:extLst>
              <a:ext uri="{FF2B5EF4-FFF2-40B4-BE49-F238E27FC236}">
                <a16:creationId xmlns:a16="http://schemas.microsoft.com/office/drawing/2014/main" id="{5CDB34B4-FA2C-72D2-1E96-5B685C627EE4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38138" y="5032407"/>
            <a:ext cx="1440000" cy="1440000"/>
          </a:xfrm>
          <a:prstGeom prst="rect">
            <a:avLst/>
          </a:prstGeom>
        </p:spPr>
      </p:pic>
      <p:sp>
        <p:nvSpPr>
          <p:cNvPr id="22" name="Text Box 64">
            <a:extLst>
              <a:ext uri="{FF2B5EF4-FFF2-40B4-BE49-F238E27FC236}">
                <a16:creationId xmlns:a16="http://schemas.microsoft.com/office/drawing/2014/main" id="{64DE5AE5-CB92-C724-3FE5-4FF1BB642D01}"/>
              </a:ext>
            </a:extLst>
          </p:cNvPr>
          <p:cNvSpPr txBox="1"/>
          <p:nvPr/>
        </p:nvSpPr>
        <p:spPr>
          <a:xfrm>
            <a:off x="2441666" y="6993234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equals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fun and enjoyment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</a:t>
            </a:r>
            <a:endParaRPr lang="en-US" sz="16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can have a career in music if they want to</a:t>
            </a:r>
          </a:p>
        </p:txBody>
      </p:sp>
      <p:pic>
        <p:nvPicPr>
          <p:cNvPr id="23" name="Picture 8" descr="Cheers with solid fill">
            <a:extLst>
              <a:ext uri="{FF2B5EF4-FFF2-40B4-BE49-F238E27FC236}">
                <a16:creationId xmlns:a16="http://schemas.microsoft.com/office/drawing/2014/main" id="{822BD208-0D07-4C21-0C49-CD5CB870365E}"/>
              </a:ext>
            </a:extLst>
          </p:cNvPr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38138" y="696803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9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D75F1B-807F-B3B2-5B26-A0014F6C9299}"/>
              </a:ext>
            </a:extLst>
          </p:cNvPr>
          <p:cNvSpPr/>
          <p:nvPr/>
        </p:nvSpPr>
        <p:spPr>
          <a:xfrm>
            <a:off x="2532920" y="1664493"/>
            <a:ext cx="4320000" cy="792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ext Box 55"/>
          <p:cNvSpPr txBox="1"/>
          <p:nvPr/>
        </p:nvSpPr>
        <p:spPr>
          <a:xfrm>
            <a:off x="2712919" y="1782224"/>
            <a:ext cx="3960000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0800">
              <a:lnSpc>
                <a:spcPct val="100000"/>
              </a:lnSpc>
              <a:spcBef>
                <a:spcPts val="530"/>
              </a:spcBef>
            </a:pPr>
            <a:r>
              <a:rPr lang="en-US" sz="16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you have a long document to read, it can be helpful to break it down into smaller pieces. </a:t>
            </a: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3" name="Text Box 70"/>
          <p:cNvSpPr txBox="1"/>
          <p:nvPr/>
        </p:nvSpPr>
        <p:spPr>
          <a:xfrm>
            <a:off x="2730347" y="3122974"/>
            <a:ext cx="3960000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will make it easier to focus and take in the information. Here are some tips.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71"/>
          <p:cNvSpPr txBox="1"/>
          <p:nvPr/>
        </p:nvSpPr>
        <p:spPr>
          <a:xfrm>
            <a:off x="2747776" y="4652974"/>
            <a:ext cx="3925143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Identify the different sections of the document. </a:t>
            </a:r>
            <a:r>
              <a:rPr lang="en-US" sz="160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You can see the sections of this document on the Contents page.</a:t>
            </a:r>
            <a:endParaRPr lang="en-GB" sz="1600" b="1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7" name="Text Box 104"/>
          <p:cNvSpPr txBox="1"/>
          <p:nvPr/>
        </p:nvSpPr>
        <p:spPr>
          <a:xfrm>
            <a:off x="736600" y="751364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3000" b="1" kern="50" dirty="0">
                <a:solidFill>
                  <a:srgbClr val="000000"/>
                </a:solidFill>
                <a:latin typeface="Arial"/>
              </a:rPr>
              <a:t>Document guidance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8" name="Picture 7" descr="Puzzle pieces with solid fill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574" y="1782224"/>
            <a:ext cx="1440000" cy="1440000"/>
          </a:xfrm>
          <a:prstGeom prst="rect">
            <a:avLst/>
          </a:prstGeom>
        </p:spPr>
      </p:pic>
      <p:pic>
        <p:nvPicPr>
          <p:cNvPr id="13" name="Picture 12" descr="Information with solid fill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5491" y="3206057"/>
            <a:ext cx="1440000" cy="1440000"/>
          </a:xfrm>
          <a:prstGeom prst="rect">
            <a:avLst/>
          </a:prstGeom>
        </p:spPr>
      </p:pic>
      <p:pic>
        <p:nvPicPr>
          <p:cNvPr id="14" name="Picture 13" descr="Document outline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57574" y="4742974"/>
            <a:ext cx="1440000" cy="14400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B860FB5-AEE2-1D0A-3AEC-0716E1C4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Open book outline">
            <a:extLst>
              <a:ext uri="{FF2B5EF4-FFF2-40B4-BE49-F238E27FC236}">
                <a16:creationId xmlns:a16="http://schemas.microsoft.com/office/drawing/2014/main" id="{87F552B4-F0A8-5209-5094-F54E9B25FFB6}"/>
              </a:ext>
            </a:extLst>
          </p:cNvPr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33899" y="6397032"/>
            <a:ext cx="1440000" cy="1440000"/>
          </a:xfrm>
          <a:prstGeom prst="rect">
            <a:avLst/>
          </a:prstGeom>
        </p:spPr>
      </p:pic>
      <p:pic>
        <p:nvPicPr>
          <p:cNvPr id="18" name="Picture 13" descr="Postit Notes 3 with solid fill">
            <a:extLst>
              <a:ext uri="{FF2B5EF4-FFF2-40B4-BE49-F238E27FC236}">
                <a16:creationId xmlns:a16="http://schemas.microsoft.com/office/drawing/2014/main" id="{DA3ECAD9-0E4F-7E04-C65D-5EC485853EDA}"/>
              </a:ext>
            </a:extLst>
          </p:cNvPr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457574" y="7998179"/>
            <a:ext cx="1440000" cy="1440000"/>
          </a:xfrm>
          <a:prstGeom prst="rect">
            <a:avLst/>
          </a:prstGeom>
        </p:spPr>
      </p:pic>
      <p:sp>
        <p:nvSpPr>
          <p:cNvPr id="5" name="Text Box 71">
            <a:extLst>
              <a:ext uri="{FF2B5EF4-FFF2-40B4-BE49-F238E27FC236}">
                <a16:creationId xmlns:a16="http://schemas.microsoft.com/office/drawing/2014/main" id="{63E22CC3-B778-0ACF-6694-63D53A87F264}"/>
              </a:ext>
            </a:extLst>
          </p:cNvPr>
          <p:cNvSpPr txBox="1"/>
          <p:nvPr/>
        </p:nvSpPr>
        <p:spPr>
          <a:xfrm>
            <a:off x="2712919" y="6528231"/>
            <a:ext cx="3960000" cy="117760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Focus on reading one section at a time. </a:t>
            </a:r>
            <a:r>
              <a:rPr lang="en-US" sz="16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Once you have finished reading a section, take a break.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6" name="Text Box 71">
            <a:extLst>
              <a:ext uri="{FF2B5EF4-FFF2-40B4-BE49-F238E27FC236}">
                <a16:creationId xmlns:a16="http://schemas.microsoft.com/office/drawing/2014/main" id="{95CDE412-BEA2-73D8-0480-51539CB260B6}"/>
              </a:ext>
            </a:extLst>
          </p:cNvPr>
          <p:cNvSpPr txBox="1"/>
          <p:nvPr/>
        </p:nvSpPr>
        <p:spPr>
          <a:xfrm>
            <a:off x="2712919" y="7818179"/>
            <a:ext cx="3960000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Take notes as you read. </a:t>
            </a:r>
            <a:r>
              <a:rPr lang="en-US" sz="16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will help you to remember the key information and identify any questions you have.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47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F38B3E-8CE5-4B3E-9140-5DB8199C55CF}"/>
              </a:ext>
            </a:extLst>
          </p:cNvPr>
          <p:cNvSpPr/>
          <p:nvPr/>
        </p:nvSpPr>
        <p:spPr>
          <a:xfrm>
            <a:off x="2394374" y="1370559"/>
            <a:ext cx="4320000" cy="828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/>
              <a:t> </a:t>
            </a:r>
            <a:endParaRPr lang="en-US" sz="1600" dirty="0"/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14392D6A-19B4-4A00-8AA3-4A8A384B31A6}"/>
              </a:ext>
            </a:extLst>
          </p:cNvPr>
          <p:cNvSpPr txBox="1"/>
          <p:nvPr/>
        </p:nvSpPr>
        <p:spPr>
          <a:xfrm>
            <a:off x="759778" y="70669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Being bold and radical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9710A385-6EAB-417A-BF66-FA145BAFEF32}"/>
              </a:ext>
            </a:extLst>
          </p:cNvPr>
          <p:cNvSpPr txBox="1"/>
          <p:nvPr/>
        </p:nvSpPr>
        <p:spPr>
          <a:xfrm>
            <a:off x="2574374" y="1775077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540385" algn="l"/>
              </a:tabLs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Making the changes we want means being bold and challenging things that have not changed.</a:t>
            </a:r>
          </a:p>
          <a:p>
            <a:pPr>
              <a:tabLst>
                <a:tab pos="540385" algn="l"/>
              </a:tabLst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tabLst>
                <a:tab pos="540385" algn="l"/>
              </a:tabLst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A7FCE68D-084C-4598-844E-38FFB76EBAF3}"/>
              </a:ext>
            </a:extLst>
          </p:cNvPr>
          <p:cNvSpPr txBox="1"/>
          <p:nvPr/>
        </p:nvSpPr>
        <p:spPr>
          <a:xfrm>
            <a:off x="2574374" y="3579384"/>
            <a:ext cx="3960000" cy="165630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Viewing disability through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 Model of Disability. </a:t>
            </a: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A625FE0-3787-4448-8773-2401B25D4386}"/>
              </a:ext>
            </a:extLst>
          </p:cNvPr>
          <p:cNvSpPr txBox="1"/>
          <p:nvPr/>
        </p:nvSpPr>
        <p:spPr>
          <a:xfrm>
            <a:off x="2539354" y="6879288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Inclusion means giving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sabled People the freedom to choose their own pace, space and control.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 descr="Group brainstorm with solid fill">
            <a:extLst>
              <a:ext uri="{FF2B5EF4-FFF2-40B4-BE49-F238E27FC236}">
                <a16:creationId xmlns:a16="http://schemas.microsoft.com/office/drawing/2014/main" id="{EBAB7715-3238-47BE-AD3A-B0A68F4206B4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3221" y="1608399"/>
            <a:ext cx="1440000" cy="1440000"/>
          </a:xfrm>
          <a:prstGeom prst="rect">
            <a:avLst/>
          </a:prstGeom>
        </p:spPr>
      </p:pic>
      <p:pic>
        <p:nvPicPr>
          <p:cNvPr id="10" name="Picture 9" descr="Briefcase with solid fill">
            <a:extLst>
              <a:ext uri="{FF2B5EF4-FFF2-40B4-BE49-F238E27FC236}">
                <a16:creationId xmlns:a16="http://schemas.microsoft.com/office/drawing/2014/main" id="{95825479-3C02-420F-9E9F-AE99766E2115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25186" y="5382175"/>
            <a:ext cx="1440000" cy="1440000"/>
          </a:xfrm>
          <a:prstGeom prst="rect">
            <a:avLst/>
          </a:prstGeom>
        </p:spPr>
      </p:pic>
      <p:pic>
        <p:nvPicPr>
          <p:cNvPr id="11" name="Picture 10" descr="Meeting with solid fill">
            <a:extLst>
              <a:ext uri="{FF2B5EF4-FFF2-40B4-BE49-F238E27FC236}">
                <a16:creationId xmlns:a16="http://schemas.microsoft.com/office/drawing/2014/main" id="{C5269959-3029-4A03-BF72-9B3DD7A8179C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53221" y="7401824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B4E081-7EC8-185B-D823-7838C4A1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6">
            <a:extLst>
              <a:ext uri="{FF2B5EF4-FFF2-40B4-BE49-F238E27FC236}">
                <a16:creationId xmlns:a16="http://schemas.microsoft.com/office/drawing/2014/main" id="{AE4B767E-BD9D-D0F4-0973-D1FDBBD98E01}"/>
              </a:ext>
            </a:extLst>
          </p:cNvPr>
          <p:cNvSpPr txBox="1"/>
          <p:nvPr/>
        </p:nvSpPr>
        <p:spPr>
          <a:xfrm>
            <a:off x="2574374" y="5107369"/>
            <a:ext cx="3960000" cy="165630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want to see more Disabled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eople in leadership positions.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969C08-DF6E-59B2-A785-2A11329E5C3A}"/>
              </a:ext>
            </a:extLst>
          </p:cNvPr>
          <p:cNvSpPr txBox="1"/>
          <p:nvPr/>
        </p:nvSpPr>
        <p:spPr>
          <a:xfrm>
            <a:off x="2521405" y="3289596"/>
            <a:ext cx="37809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example: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D8C6BA-E82D-F0E6-F8E4-94E24FDB0A4B}"/>
              </a:ext>
            </a:extLst>
          </p:cNvPr>
          <p:cNvSpPr txBox="1"/>
          <p:nvPr/>
        </p:nvSpPr>
        <p:spPr>
          <a:xfrm>
            <a:off x="2663889" y="8226329"/>
            <a:ext cx="37809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includes letting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Disabled People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lead and design things, and not assuming they will just "fit in" to existing ways of doing things.</a:t>
            </a:r>
          </a:p>
        </p:txBody>
      </p:sp>
      <p:pic>
        <p:nvPicPr>
          <p:cNvPr id="20" name="Picture 9" descr="Address Book with solid fill">
            <a:extLst>
              <a:ext uri="{FF2B5EF4-FFF2-40B4-BE49-F238E27FC236}">
                <a16:creationId xmlns:a16="http://schemas.microsoft.com/office/drawing/2014/main" id="{5DBE1DF6-F91A-5252-1701-CA4AEA96D4A4}"/>
              </a:ext>
            </a:extLst>
          </p:cNvPr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5186" y="362815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0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F38B3E-8CE5-4B3E-9140-5DB8199C55CF}"/>
              </a:ext>
            </a:extLst>
          </p:cNvPr>
          <p:cNvSpPr/>
          <p:nvPr/>
        </p:nvSpPr>
        <p:spPr>
          <a:xfrm>
            <a:off x="2394374" y="1370559"/>
            <a:ext cx="4320000" cy="828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/>
              <a:t> </a:t>
            </a:r>
            <a:endParaRPr lang="en-US" sz="1600" dirty="0"/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14392D6A-19B4-4A00-8AA3-4A8A384B31A6}"/>
              </a:ext>
            </a:extLst>
          </p:cNvPr>
          <p:cNvSpPr txBox="1"/>
          <p:nvPr/>
        </p:nvSpPr>
        <p:spPr>
          <a:xfrm>
            <a:off x="759778" y="70669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Being bold and radical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9710A385-6EAB-417A-BF66-FA145BAFEF32}"/>
              </a:ext>
            </a:extLst>
          </p:cNvPr>
          <p:cNvSpPr txBox="1"/>
          <p:nvPr/>
        </p:nvSpPr>
        <p:spPr>
          <a:xfrm>
            <a:off x="2571199" y="3094087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540385" algn="l"/>
              </a:tabLs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Celebrating our unique talents in music-making by always thinking and doing things in an Inclusive way.</a:t>
            </a: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A7FCE68D-084C-4598-844E-38FFB76EBAF3}"/>
              </a:ext>
            </a:extLst>
          </p:cNvPr>
          <p:cNvSpPr txBox="1"/>
          <p:nvPr/>
        </p:nvSpPr>
        <p:spPr>
          <a:xfrm>
            <a:off x="2571199" y="4739088"/>
            <a:ext cx="3960000" cy="165630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Being mindful of power and listening to diverse perspectives.</a:t>
            </a: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A625FE0-3787-4448-8773-2401B25D4386}"/>
              </a:ext>
            </a:extLst>
          </p:cNvPr>
          <p:cNvSpPr txBox="1"/>
          <p:nvPr/>
        </p:nvSpPr>
        <p:spPr>
          <a:xfrm>
            <a:off x="2571199" y="6357446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Being valued so we all have an equal chance to thrive.</a:t>
            </a:r>
          </a:p>
        </p:txBody>
      </p:sp>
      <p:sp>
        <p:nvSpPr>
          <p:cNvPr id="8" name="Text Box 28">
            <a:extLst>
              <a:ext uri="{FF2B5EF4-FFF2-40B4-BE49-F238E27FC236}">
                <a16:creationId xmlns:a16="http://schemas.microsoft.com/office/drawing/2014/main" id="{AE68C49B-F42B-405C-B888-DB6B13FF7478}"/>
              </a:ext>
            </a:extLst>
          </p:cNvPr>
          <p:cNvSpPr txBox="1"/>
          <p:nvPr/>
        </p:nvSpPr>
        <p:spPr>
          <a:xfrm>
            <a:off x="2571199" y="7848970"/>
            <a:ext cx="3960000" cy="177581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Knowing these things can make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Inclusion happen.</a:t>
            </a:r>
          </a:p>
        </p:txBody>
      </p:sp>
      <p:pic>
        <p:nvPicPr>
          <p:cNvPr id="9" name="Picture 8" descr="Cheers with solid fill">
            <a:extLst>
              <a:ext uri="{FF2B5EF4-FFF2-40B4-BE49-F238E27FC236}">
                <a16:creationId xmlns:a16="http://schemas.microsoft.com/office/drawing/2014/main" id="{EBAB7715-3238-47BE-AD3A-B0A68F4206B4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2259" y="3246777"/>
            <a:ext cx="1440000" cy="1440000"/>
          </a:xfrm>
          <a:prstGeom prst="rect">
            <a:avLst/>
          </a:prstGeom>
        </p:spPr>
      </p:pic>
      <p:pic>
        <p:nvPicPr>
          <p:cNvPr id="10" name="Picture 9" descr="Ear with solid fill">
            <a:extLst>
              <a:ext uri="{FF2B5EF4-FFF2-40B4-BE49-F238E27FC236}">
                <a16:creationId xmlns:a16="http://schemas.microsoft.com/office/drawing/2014/main" id="{95825479-3C02-420F-9E9F-AE99766E2115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25434" y="4913800"/>
            <a:ext cx="1440000" cy="14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269959-3029-4A03-BF72-9B3DD7A8179C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22259" y="6497748"/>
            <a:ext cx="1440000" cy="1440000"/>
          </a:xfrm>
          <a:prstGeom prst="rect">
            <a:avLst/>
          </a:prstGeom>
        </p:spPr>
      </p:pic>
      <p:pic>
        <p:nvPicPr>
          <p:cNvPr id="12" name="Picture 11" descr="Thumbs up sign with solid fill">
            <a:extLst>
              <a:ext uri="{FF2B5EF4-FFF2-40B4-BE49-F238E27FC236}">
                <a16:creationId xmlns:a16="http://schemas.microsoft.com/office/drawing/2014/main" id="{EFA93E8E-18D1-42B9-B2FE-7B0BA77FFCCF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57820" y="8063544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B4E081-7EC8-185B-D823-7838C4A1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8">
            <a:extLst>
              <a:ext uri="{FF2B5EF4-FFF2-40B4-BE49-F238E27FC236}">
                <a16:creationId xmlns:a16="http://schemas.microsoft.com/office/drawing/2014/main" id="{9E9964C3-87F9-75BA-DD14-2001F945C8ED}"/>
              </a:ext>
            </a:extLst>
          </p:cNvPr>
          <p:cNvSpPr txBox="1"/>
          <p:nvPr/>
        </p:nvSpPr>
        <p:spPr>
          <a:xfrm>
            <a:off x="2571199" y="1339565"/>
            <a:ext cx="3960000" cy="177581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Seeing access as everybody’s responsibility.</a:t>
            </a:r>
          </a:p>
        </p:txBody>
      </p:sp>
      <p:pic>
        <p:nvPicPr>
          <p:cNvPr id="14" name="Picture 11" descr="Thumbs up sign with solid fill">
            <a:extLst>
              <a:ext uri="{FF2B5EF4-FFF2-40B4-BE49-F238E27FC236}">
                <a16:creationId xmlns:a16="http://schemas.microsoft.com/office/drawing/2014/main" id="{488815C5-D858-8A72-18BD-C718E84A77EA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22259" y="137055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55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850" y="634198"/>
            <a:ext cx="6799496" cy="1366387"/>
          </a:xfrm>
          <a:prstGeom prst="rect">
            <a:avLst/>
          </a:prstGeom>
        </p:spPr>
        <p:txBody>
          <a:bodyPr vert="horz" wrap="square" lIns="0" tIns="12052" rIns="0" bIns="0" rtlCol="0" anchor="ctr">
            <a:spAutoFit/>
          </a:bodyPr>
          <a:lstStyle/>
          <a:p>
            <a:pPr marL="12687">
              <a:spcBef>
                <a:spcPts val="95"/>
              </a:spcBef>
            </a:pPr>
            <a:r>
              <a:rPr lang="en-GB" b="1" spc="-25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b="1" spc="1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b="1" spc="1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</a:p>
        </p:txBody>
      </p:sp>
      <p:sp>
        <p:nvSpPr>
          <p:cNvPr id="3" name="object 3"/>
          <p:cNvSpPr/>
          <p:nvPr/>
        </p:nvSpPr>
        <p:spPr>
          <a:xfrm>
            <a:off x="3780003" y="3537107"/>
            <a:ext cx="2128212" cy="2128212"/>
          </a:xfrm>
          <a:custGeom>
            <a:avLst/>
            <a:gdLst/>
            <a:ahLst/>
            <a:cxnLst/>
            <a:rect l="l" t="t" r="r" b="b"/>
            <a:pathLst>
              <a:path w="2130425" h="2130425">
                <a:moveTo>
                  <a:pt x="1065194" y="2130371"/>
                </a:moveTo>
                <a:lnTo>
                  <a:pt x="1016427" y="2129275"/>
                </a:lnTo>
                <a:lnTo>
                  <a:pt x="968232" y="2126018"/>
                </a:lnTo>
                <a:lnTo>
                  <a:pt x="920646" y="2120647"/>
                </a:lnTo>
                <a:lnTo>
                  <a:pt x="873717" y="2113209"/>
                </a:lnTo>
                <a:lnTo>
                  <a:pt x="827491" y="2103752"/>
                </a:lnTo>
                <a:lnTo>
                  <a:pt x="782017" y="2092322"/>
                </a:lnTo>
                <a:lnTo>
                  <a:pt x="737340" y="2078965"/>
                </a:lnTo>
                <a:lnTo>
                  <a:pt x="693507" y="2063730"/>
                </a:lnTo>
                <a:lnTo>
                  <a:pt x="650567" y="2046663"/>
                </a:lnTo>
                <a:lnTo>
                  <a:pt x="608565" y="2027812"/>
                </a:lnTo>
                <a:lnTo>
                  <a:pt x="567549" y="2007222"/>
                </a:lnTo>
                <a:lnTo>
                  <a:pt x="527566" y="1984942"/>
                </a:lnTo>
                <a:lnTo>
                  <a:pt x="488662" y="1961018"/>
                </a:lnTo>
                <a:lnTo>
                  <a:pt x="450885" y="1935497"/>
                </a:lnTo>
                <a:lnTo>
                  <a:pt x="414282" y="1908426"/>
                </a:lnTo>
                <a:lnTo>
                  <a:pt x="378900" y="1879853"/>
                </a:lnTo>
                <a:lnTo>
                  <a:pt x="344785" y="1849823"/>
                </a:lnTo>
                <a:lnTo>
                  <a:pt x="311985" y="1818385"/>
                </a:lnTo>
                <a:lnTo>
                  <a:pt x="280547" y="1785585"/>
                </a:lnTo>
                <a:lnTo>
                  <a:pt x="250518" y="1751471"/>
                </a:lnTo>
                <a:lnTo>
                  <a:pt x="221944" y="1716088"/>
                </a:lnTo>
                <a:lnTo>
                  <a:pt x="194874" y="1679485"/>
                </a:lnTo>
                <a:lnTo>
                  <a:pt x="169353" y="1641708"/>
                </a:lnTo>
                <a:lnTo>
                  <a:pt x="145429" y="1602805"/>
                </a:lnTo>
                <a:lnTo>
                  <a:pt x="123148" y="1562822"/>
                </a:lnTo>
                <a:lnTo>
                  <a:pt x="102559" y="1521805"/>
                </a:lnTo>
                <a:lnTo>
                  <a:pt x="83707" y="1479804"/>
                </a:lnTo>
                <a:lnTo>
                  <a:pt x="66640" y="1436863"/>
                </a:lnTo>
                <a:lnTo>
                  <a:pt x="51405" y="1393031"/>
                </a:lnTo>
                <a:lnTo>
                  <a:pt x="38049" y="1348354"/>
                </a:lnTo>
                <a:lnTo>
                  <a:pt x="26619" y="1302879"/>
                </a:lnTo>
                <a:lnTo>
                  <a:pt x="17161" y="1256654"/>
                </a:lnTo>
                <a:lnTo>
                  <a:pt x="9723" y="1209725"/>
                </a:lnTo>
                <a:lnTo>
                  <a:pt x="4353" y="1162139"/>
                </a:lnTo>
                <a:lnTo>
                  <a:pt x="1096" y="1113944"/>
                </a:lnTo>
                <a:lnTo>
                  <a:pt x="0" y="1065184"/>
                </a:lnTo>
                <a:lnTo>
                  <a:pt x="1096" y="1016427"/>
                </a:lnTo>
                <a:lnTo>
                  <a:pt x="4353" y="968232"/>
                </a:lnTo>
                <a:lnTo>
                  <a:pt x="9723" y="920646"/>
                </a:lnTo>
                <a:lnTo>
                  <a:pt x="17161" y="873717"/>
                </a:lnTo>
                <a:lnTo>
                  <a:pt x="26619" y="827491"/>
                </a:lnTo>
                <a:lnTo>
                  <a:pt x="38049" y="782017"/>
                </a:lnTo>
                <a:lnTo>
                  <a:pt x="51405" y="737340"/>
                </a:lnTo>
                <a:lnTo>
                  <a:pt x="66640" y="693508"/>
                </a:lnTo>
                <a:lnTo>
                  <a:pt x="83707" y="650567"/>
                </a:lnTo>
                <a:lnTo>
                  <a:pt x="102559" y="608565"/>
                </a:lnTo>
                <a:lnTo>
                  <a:pt x="123148" y="567549"/>
                </a:lnTo>
                <a:lnTo>
                  <a:pt x="145429" y="527566"/>
                </a:lnTo>
                <a:lnTo>
                  <a:pt x="169353" y="488662"/>
                </a:lnTo>
                <a:lnTo>
                  <a:pt x="194874" y="450885"/>
                </a:lnTo>
                <a:lnTo>
                  <a:pt x="221944" y="414282"/>
                </a:lnTo>
                <a:lnTo>
                  <a:pt x="250518" y="378900"/>
                </a:lnTo>
                <a:lnTo>
                  <a:pt x="280547" y="344785"/>
                </a:lnTo>
                <a:lnTo>
                  <a:pt x="311985" y="311985"/>
                </a:lnTo>
                <a:lnTo>
                  <a:pt x="344785" y="280547"/>
                </a:lnTo>
                <a:lnTo>
                  <a:pt x="378900" y="250518"/>
                </a:lnTo>
                <a:lnTo>
                  <a:pt x="414282" y="221944"/>
                </a:lnTo>
                <a:lnTo>
                  <a:pt x="450885" y="194874"/>
                </a:lnTo>
                <a:lnTo>
                  <a:pt x="488662" y="169353"/>
                </a:lnTo>
                <a:lnTo>
                  <a:pt x="527566" y="145429"/>
                </a:lnTo>
                <a:lnTo>
                  <a:pt x="567549" y="123148"/>
                </a:lnTo>
                <a:lnTo>
                  <a:pt x="608565" y="102559"/>
                </a:lnTo>
                <a:lnTo>
                  <a:pt x="650567" y="83707"/>
                </a:lnTo>
                <a:lnTo>
                  <a:pt x="693507" y="66640"/>
                </a:lnTo>
                <a:lnTo>
                  <a:pt x="737340" y="51405"/>
                </a:lnTo>
                <a:lnTo>
                  <a:pt x="782017" y="38049"/>
                </a:lnTo>
                <a:lnTo>
                  <a:pt x="827491" y="26619"/>
                </a:lnTo>
                <a:lnTo>
                  <a:pt x="873717" y="17161"/>
                </a:lnTo>
                <a:lnTo>
                  <a:pt x="920646" y="9723"/>
                </a:lnTo>
                <a:lnTo>
                  <a:pt x="968232" y="4353"/>
                </a:lnTo>
                <a:lnTo>
                  <a:pt x="1016427" y="1096"/>
                </a:lnTo>
                <a:lnTo>
                  <a:pt x="1065185" y="0"/>
                </a:lnTo>
                <a:lnTo>
                  <a:pt x="1113943" y="1096"/>
                </a:lnTo>
                <a:lnTo>
                  <a:pt x="1162139" y="4353"/>
                </a:lnTo>
                <a:lnTo>
                  <a:pt x="1209725" y="9723"/>
                </a:lnTo>
                <a:lnTo>
                  <a:pt x="1256654" y="17161"/>
                </a:lnTo>
                <a:lnTo>
                  <a:pt x="1302879" y="26619"/>
                </a:lnTo>
                <a:lnTo>
                  <a:pt x="1348354" y="38049"/>
                </a:lnTo>
                <a:lnTo>
                  <a:pt x="1393031" y="51405"/>
                </a:lnTo>
                <a:lnTo>
                  <a:pt x="1436863" y="66640"/>
                </a:lnTo>
                <a:lnTo>
                  <a:pt x="1479804" y="83707"/>
                </a:lnTo>
                <a:lnTo>
                  <a:pt x="1521805" y="102559"/>
                </a:lnTo>
                <a:lnTo>
                  <a:pt x="1562822" y="123148"/>
                </a:lnTo>
                <a:lnTo>
                  <a:pt x="1602805" y="145429"/>
                </a:lnTo>
                <a:lnTo>
                  <a:pt x="1641708" y="169353"/>
                </a:lnTo>
                <a:lnTo>
                  <a:pt x="1679485" y="194874"/>
                </a:lnTo>
                <a:lnTo>
                  <a:pt x="1716088" y="221944"/>
                </a:lnTo>
                <a:lnTo>
                  <a:pt x="1751471" y="250518"/>
                </a:lnTo>
                <a:lnTo>
                  <a:pt x="1785585" y="280547"/>
                </a:lnTo>
                <a:lnTo>
                  <a:pt x="1818385" y="311985"/>
                </a:lnTo>
                <a:lnTo>
                  <a:pt x="1849823" y="344785"/>
                </a:lnTo>
                <a:lnTo>
                  <a:pt x="1879853" y="378900"/>
                </a:lnTo>
                <a:lnTo>
                  <a:pt x="1908426" y="414282"/>
                </a:lnTo>
                <a:lnTo>
                  <a:pt x="1935497" y="450885"/>
                </a:lnTo>
                <a:lnTo>
                  <a:pt x="1961018" y="488662"/>
                </a:lnTo>
                <a:lnTo>
                  <a:pt x="1984942" y="527566"/>
                </a:lnTo>
                <a:lnTo>
                  <a:pt x="2007222" y="567549"/>
                </a:lnTo>
                <a:lnTo>
                  <a:pt x="2027812" y="608565"/>
                </a:lnTo>
                <a:lnTo>
                  <a:pt x="2046663" y="650567"/>
                </a:lnTo>
                <a:lnTo>
                  <a:pt x="2063730" y="693508"/>
                </a:lnTo>
                <a:lnTo>
                  <a:pt x="2078965" y="737340"/>
                </a:lnTo>
                <a:lnTo>
                  <a:pt x="2092321" y="782017"/>
                </a:lnTo>
                <a:lnTo>
                  <a:pt x="2103752" y="827491"/>
                </a:lnTo>
                <a:lnTo>
                  <a:pt x="2113209" y="873717"/>
                </a:lnTo>
                <a:lnTo>
                  <a:pt x="2120647" y="920646"/>
                </a:lnTo>
                <a:lnTo>
                  <a:pt x="2126018" y="968232"/>
                </a:lnTo>
                <a:lnTo>
                  <a:pt x="2129275" y="1016427"/>
                </a:lnTo>
                <a:lnTo>
                  <a:pt x="2130371" y="1065185"/>
                </a:lnTo>
                <a:lnTo>
                  <a:pt x="2129275" y="1113944"/>
                </a:lnTo>
                <a:lnTo>
                  <a:pt x="2126018" y="1162139"/>
                </a:lnTo>
                <a:lnTo>
                  <a:pt x="2120647" y="1209725"/>
                </a:lnTo>
                <a:lnTo>
                  <a:pt x="2113209" y="1256654"/>
                </a:lnTo>
                <a:lnTo>
                  <a:pt x="2103752" y="1302879"/>
                </a:lnTo>
                <a:lnTo>
                  <a:pt x="2092321" y="1348354"/>
                </a:lnTo>
                <a:lnTo>
                  <a:pt x="2078965" y="1393031"/>
                </a:lnTo>
                <a:lnTo>
                  <a:pt x="2063730" y="1436863"/>
                </a:lnTo>
                <a:lnTo>
                  <a:pt x="2046663" y="1479804"/>
                </a:lnTo>
                <a:lnTo>
                  <a:pt x="2027812" y="1521805"/>
                </a:lnTo>
                <a:lnTo>
                  <a:pt x="2007222" y="1562822"/>
                </a:lnTo>
                <a:lnTo>
                  <a:pt x="1984942" y="1602805"/>
                </a:lnTo>
                <a:lnTo>
                  <a:pt x="1961018" y="1641708"/>
                </a:lnTo>
                <a:lnTo>
                  <a:pt x="1935497" y="1679485"/>
                </a:lnTo>
                <a:lnTo>
                  <a:pt x="1908426" y="1716088"/>
                </a:lnTo>
                <a:lnTo>
                  <a:pt x="1879853" y="1751471"/>
                </a:lnTo>
                <a:lnTo>
                  <a:pt x="1849823" y="1785585"/>
                </a:lnTo>
                <a:lnTo>
                  <a:pt x="1818385" y="1818385"/>
                </a:lnTo>
                <a:lnTo>
                  <a:pt x="1785585" y="1849823"/>
                </a:lnTo>
                <a:lnTo>
                  <a:pt x="1751471" y="1879853"/>
                </a:lnTo>
                <a:lnTo>
                  <a:pt x="1716088" y="1908426"/>
                </a:lnTo>
                <a:lnTo>
                  <a:pt x="1679485" y="1935497"/>
                </a:lnTo>
                <a:lnTo>
                  <a:pt x="1641708" y="1961018"/>
                </a:lnTo>
                <a:lnTo>
                  <a:pt x="1602805" y="1984942"/>
                </a:lnTo>
                <a:lnTo>
                  <a:pt x="1562822" y="2007222"/>
                </a:lnTo>
                <a:lnTo>
                  <a:pt x="1521805" y="2027812"/>
                </a:lnTo>
                <a:lnTo>
                  <a:pt x="1479804" y="2046663"/>
                </a:lnTo>
                <a:lnTo>
                  <a:pt x="1436863" y="2063730"/>
                </a:lnTo>
                <a:lnTo>
                  <a:pt x="1393031" y="2078965"/>
                </a:lnTo>
                <a:lnTo>
                  <a:pt x="1348354" y="2092322"/>
                </a:lnTo>
                <a:lnTo>
                  <a:pt x="1302879" y="2103752"/>
                </a:lnTo>
                <a:lnTo>
                  <a:pt x="1256654" y="2113209"/>
                </a:lnTo>
                <a:lnTo>
                  <a:pt x="1209725" y="2120647"/>
                </a:lnTo>
                <a:lnTo>
                  <a:pt x="1162139" y="2126018"/>
                </a:lnTo>
                <a:lnTo>
                  <a:pt x="1113943" y="2129275"/>
                </a:lnTo>
                <a:lnTo>
                  <a:pt x="1065194" y="2130371"/>
                </a:lnTo>
                <a:close/>
              </a:path>
            </a:pathLst>
          </a:custGeom>
          <a:solidFill>
            <a:srgbClr val="CDE8E8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1651844" y="2644434"/>
            <a:ext cx="2128212" cy="2128212"/>
          </a:xfrm>
          <a:custGeom>
            <a:avLst/>
            <a:gdLst/>
            <a:ahLst/>
            <a:cxnLst/>
            <a:rect l="l" t="t" r="r" b="b"/>
            <a:pathLst>
              <a:path w="2130425" h="2130425">
                <a:moveTo>
                  <a:pt x="1065187" y="2130371"/>
                </a:moveTo>
                <a:lnTo>
                  <a:pt x="1016427" y="2129275"/>
                </a:lnTo>
                <a:lnTo>
                  <a:pt x="968231" y="2126018"/>
                </a:lnTo>
                <a:lnTo>
                  <a:pt x="920646" y="2120647"/>
                </a:lnTo>
                <a:lnTo>
                  <a:pt x="873716" y="2113209"/>
                </a:lnTo>
                <a:lnTo>
                  <a:pt x="827491" y="2103752"/>
                </a:lnTo>
                <a:lnTo>
                  <a:pt x="782016" y="2092321"/>
                </a:lnTo>
                <a:lnTo>
                  <a:pt x="737339" y="2078965"/>
                </a:lnTo>
                <a:lnTo>
                  <a:pt x="693507" y="2063730"/>
                </a:lnTo>
                <a:lnTo>
                  <a:pt x="650567" y="2046663"/>
                </a:lnTo>
                <a:lnTo>
                  <a:pt x="608565" y="2027812"/>
                </a:lnTo>
                <a:lnTo>
                  <a:pt x="567549" y="2007222"/>
                </a:lnTo>
                <a:lnTo>
                  <a:pt x="527565" y="1984942"/>
                </a:lnTo>
                <a:lnTo>
                  <a:pt x="488662" y="1961018"/>
                </a:lnTo>
                <a:lnTo>
                  <a:pt x="450885" y="1935497"/>
                </a:lnTo>
                <a:lnTo>
                  <a:pt x="414282" y="1908426"/>
                </a:lnTo>
                <a:lnTo>
                  <a:pt x="378899" y="1879853"/>
                </a:lnTo>
                <a:lnTo>
                  <a:pt x="344785" y="1849823"/>
                </a:lnTo>
                <a:lnTo>
                  <a:pt x="311985" y="1818385"/>
                </a:lnTo>
                <a:lnTo>
                  <a:pt x="280547" y="1785585"/>
                </a:lnTo>
                <a:lnTo>
                  <a:pt x="250518" y="1751471"/>
                </a:lnTo>
                <a:lnTo>
                  <a:pt x="221944" y="1716088"/>
                </a:lnTo>
                <a:lnTo>
                  <a:pt x="194873" y="1679485"/>
                </a:lnTo>
                <a:lnTo>
                  <a:pt x="169352" y="1641708"/>
                </a:lnTo>
                <a:lnTo>
                  <a:pt x="145428" y="1602805"/>
                </a:lnTo>
                <a:lnTo>
                  <a:pt x="123148" y="1562821"/>
                </a:lnTo>
                <a:lnTo>
                  <a:pt x="102559" y="1521805"/>
                </a:lnTo>
                <a:lnTo>
                  <a:pt x="83707" y="1479804"/>
                </a:lnTo>
                <a:lnTo>
                  <a:pt x="66640" y="1436863"/>
                </a:lnTo>
                <a:lnTo>
                  <a:pt x="51405" y="1393031"/>
                </a:lnTo>
                <a:lnTo>
                  <a:pt x="38049" y="1348354"/>
                </a:lnTo>
                <a:lnTo>
                  <a:pt x="26618" y="1302879"/>
                </a:lnTo>
                <a:lnTo>
                  <a:pt x="17161" y="1256654"/>
                </a:lnTo>
                <a:lnTo>
                  <a:pt x="9723" y="1209725"/>
                </a:lnTo>
                <a:lnTo>
                  <a:pt x="4352" y="1162139"/>
                </a:lnTo>
                <a:lnTo>
                  <a:pt x="1095" y="1113944"/>
                </a:lnTo>
                <a:lnTo>
                  <a:pt x="0" y="1065176"/>
                </a:lnTo>
                <a:lnTo>
                  <a:pt x="1095" y="1016427"/>
                </a:lnTo>
                <a:lnTo>
                  <a:pt x="4352" y="968232"/>
                </a:lnTo>
                <a:lnTo>
                  <a:pt x="9723" y="920646"/>
                </a:lnTo>
                <a:lnTo>
                  <a:pt x="17161" y="873717"/>
                </a:lnTo>
                <a:lnTo>
                  <a:pt x="26618" y="827491"/>
                </a:lnTo>
                <a:lnTo>
                  <a:pt x="38049" y="782017"/>
                </a:lnTo>
                <a:lnTo>
                  <a:pt x="51405" y="737340"/>
                </a:lnTo>
                <a:lnTo>
                  <a:pt x="66640" y="693508"/>
                </a:lnTo>
                <a:lnTo>
                  <a:pt x="83707" y="650567"/>
                </a:lnTo>
                <a:lnTo>
                  <a:pt x="102559" y="608565"/>
                </a:lnTo>
                <a:lnTo>
                  <a:pt x="123148" y="567549"/>
                </a:lnTo>
                <a:lnTo>
                  <a:pt x="145428" y="527566"/>
                </a:lnTo>
                <a:lnTo>
                  <a:pt x="169352" y="488662"/>
                </a:lnTo>
                <a:lnTo>
                  <a:pt x="194873" y="450885"/>
                </a:lnTo>
                <a:lnTo>
                  <a:pt x="221944" y="414282"/>
                </a:lnTo>
                <a:lnTo>
                  <a:pt x="250518" y="378900"/>
                </a:lnTo>
                <a:lnTo>
                  <a:pt x="280547" y="344785"/>
                </a:lnTo>
                <a:lnTo>
                  <a:pt x="311985" y="311985"/>
                </a:lnTo>
                <a:lnTo>
                  <a:pt x="344785" y="280547"/>
                </a:lnTo>
                <a:lnTo>
                  <a:pt x="378899" y="250518"/>
                </a:lnTo>
                <a:lnTo>
                  <a:pt x="414282" y="221944"/>
                </a:lnTo>
                <a:lnTo>
                  <a:pt x="450885" y="194874"/>
                </a:lnTo>
                <a:lnTo>
                  <a:pt x="488662" y="169353"/>
                </a:lnTo>
                <a:lnTo>
                  <a:pt x="527565" y="145429"/>
                </a:lnTo>
                <a:lnTo>
                  <a:pt x="567549" y="123148"/>
                </a:lnTo>
                <a:lnTo>
                  <a:pt x="608565" y="102559"/>
                </a:lnTo>
                <a:lnTo>
                  <a:pt x="650567" y="83707"/>
                </a:lnTo>
                <a:lnTo>
                  <a:pt x="693507" y="66640"/>
                </a:lnTo>
                <a:lnTo>
                  <a:pt x="737339" y="51405"/>
                </a:lnTo>
                <a:lnTo>
                  <a:pt x="782016" y="38049"/>
                </a:lnTo>
                <a:lnTo>
                  <a:pt x="827491" y="26619"/>
                </a:lnTo>
                <a:lnTo>
                  <a:pt x="873716" y="17161"/>
                </a:lnTo>
                <a:lnTo>
                  <a:pt x="920646" y="9723"/>
                </a:lnTo>
                <a:lnTo>
                  <a:pt x="968231" y="4353"/>
                </a:lnTo>
                <a:lnTo>
                  <a:pt x="1016427" y="1096"/>
                </a:lnTo>
                <a:lnTo>
                  <a:pt x="1065185" y="0"/>
                </a:lnTo>
                <a:lnTo>
                  <a:pt x="1113943" y="1096"/>
                </a:lnTo>
                <a:lnTo>
                  <a:pt x="1162139" y="4353"/>
                </a:lnTo>
                <a:lnTo>
                  <a:pt x="1209724" y="9723"/>
                </a:lnTo>
                <a:lnTo>
                  <a:pt x="1256653" y="17161"/>
                </a:lnTo>
                <a:lnTo>
                  <a:pt x="1302879" y="26619"/>
                </a:lnTo>
                <a:lnTo>
                  <a:pt x="1348353" y="38049"/>
                </a:lnTo>
                <a:lnTo>
                  <a:pt x="1393030" y="51405"/>
                </a:lnTo>
                <a:lnTo>
                  <a:pt x="1436863" y="66640"/>
                </a:lnTo>
                <a:lnTo>
                  <a:pt x="1479803" y="83707"/>
                </a:lnTo>
                <a:lnTo>
                  <a:pt x="1521805" y="102559"/>
                </a:lnTo>
                <a:lnTo>
                  <a:pt x="1562821" y="123148"/>
                </a:lnTo>
                <a:lnTo>
                  <a:pt x="1602805" y="145429"/>
                </a:lnTo>
                <a:lnTo>
                  <a:pt x="1641708" y="169353"/>
                </a:lnTo>
                <a:lnTo>
                  <a:pt x="1679485" y="194874"/>
                </a:lnTo>
                <a:lnTo>
                  <a:pt x="1716088" y="221944"/>
                </a:lnTo>
                <a:lnTo>
                  <a:pt x="1751471" y="250518"/>
                </a:lnTo>
                <a:lnTo>
                  <a:pt x="1785585" y="280547"/>
                </a:lnTo>
                <a:lnTo>
                  <a:pt x="1818385" y="311985"/>
                </a:lnTo>
                <a:lnTo>
                  <a:pt x="1849823" y="344785"/>
                </a:lnTo>
                <a:lnTo>
                  <a:pt x="1879852" y="378900"/>
                </a:lnTo>
                <a:lnTo>
                  <a:pt x="1908426" y="414282"/>
                </a:lnTo>
                <a:lnTo>
                  <a:pt x="1935497" y="450885"/>
                </a:lnTo>
                <a:lnTo>
                  <a:pt x="1961018" y="488662"/>
                </a:lnTo>
                <a:lnTo>
                  <a:pt x="1984942" y="527566"/>
                </a:lnTo>
                <a:lnTo>
                  <a:pt x="2007222" y="567549"/>
                </a:lnTo>
                <a:lnTo>
                  <a:pt x="2027812" y="608565"/>
                </a:lnTo>
                <a:lnTo>
                  <a:pt x="2046663" y="650567"/>
                </a:lnTo>
                <a:lnTo>
                  <a:pt x="2063730" y="693508"/>
                </a:lnTo>
                <a:lnTo>
                  <a:pt x="2078965" y="737340"/>
                </a:lnTo>
                <a:lnTo>
                  <a:pt x="2092321" y="782017"/>
                </a:lnTo>
                <a:lnTo>
                  <a:pt x="2103752" y="827491"/>
                </a:lnTo>
                <a:lnTo>
                  <a:pt x="2113209" y="873717"/>
                </a:lnTo>
                <a:lnTo>
                  <a:pt x="2120647" y="920646"/>
                </a:lnTo>
                <a:lnTo>
                  <a:pt x="2126018" y="968232"/>
                </a:lnTo>
                <a:lnTo>
                  <a:pt x="2129275" y="1016427"/>
                </a:lnTo>
                <a:lnTo>
                  <a:pt x="2130370" y="1065185"/>
                </a:lnTo>
                <a:lnTo>
                  <a:pt x="2129275" y="1113944"/>
                </a:lnTo>
                <a:lnTo>
                  <a:pt x="2126018" y="1162139"/>
                </a:lnTo>
                <a:lnTo>
                  <a:pt x="2120647" y="1209725"/>
                </a:lnTo>
                <a:lnTo>
                  <a:pt x="2113209" y="1256654"/>
                </a:lnTo>
                <a:lnTo>
                  <a:pt x="2103752" y="1302879"/>
                </a:lnTo>
                <a:lnTo>
                  <a:pt x="2092321" y="1348354"/>
                </a:lnTo>
                <a:lnTo>
                  <a:pt x="2078965" y="1393031"/>
                </a:lnTo>
                <a:lnTo>
                  <a:pt x="2063730" y="1436863"/>
                </a:lnTo>
                <a:lnTo>
                  <a:pt x="2046663" y="1479804"/>
                </a:lnTo>
                <a:lnTo>
                  <a:pt x="2027812" y="1521805"/>
                </a:lnTo>
                <a:lnTo>
                  <a:pt x="2007222" y="1562821"/>
                </a:lnTo>
                <a:lnTo>
                  <a:pt x="1984942" y="1602805"/>
                </a:lnTo>
                <a:lnTo>
                  <a:pt x="1961018" y="1641708"/>
                </a:lnTo>
                <a:lnTo>
                  <a:pt x="1935497" y="1679485"/>
                </a:lnTo>
                <a:lnTo>
                  <a:pt x="1908426" y="1716088"/>
                </a:lnTo>
                <a:lnTo>
                  <a:pt x="1879852" y="1751471"/>
                </a:lnTo>
                <a:lnTo>
                  <a:pt x="1849823" y="1785585"/>
                </a:lnTo>
                <a:lnTo>
                  <a:pt x="1818385" y="1818385"/>
                </a:lnTo>
                <a:lnTo>
                  <a:pt x="1785585" y="1849823"/>
                </a:lnTo>
                <a:lnTo>
                  <a:pt x="1751471" y="1879853"/>
                </a:lnTo>
                <a:lnTo>
                  <a:pt x="1716088" y="1908426"/>
                </a:lnTo>
                <a:lnTo>
                  <a:pt x="1679485" y="1935497"/>
                </a:lnTo>
                <a:lnTo>
                  <a:pt x="1641708" y="1961018"/>
                </a:lnTo>
                <a:lnTo>
                  <a:pt x="1602805" y="1984942"/>
                </a:lnTo>
                <a:lnTo>
                  <a:pt x="1562821" y="2007222"/>
                </a:lnTo>
                <a:lnTo>
                  <a:pt x="1521805" y="2027812"/>
                </a:lnTo>
                <a:lnTo>
                  <a:pt x="1479803" y="2046663"/>
                </a:lnTo>
                <a:lnTo>
                  <a:pt x="1436863" y="2063730"/>
                </a:lnTo>
                <a:lnTo>
                  <a:pt x="1393030" y="2078965"/>
                </a:lnTo>
                <a:lnTo>
                  <a:pt x="1348353" y="2092321"/>
                </a:lnTo>
                <a:lnTo>
                  <a:pt x="1302879" y="2103752"/>
                </a:lnTo>
                <a:lnTo>
                  <a:pt x="1256653" y="2113209"/>
                </a:lnTo>
                <a:lnTo>
                  <a:pt x="1209724" y="2120647"/>
                </a:lnTo>
                <a:lnTo>
                  <a:pt x="1162139" y="2126018"/>
                </a:lnTo>
                <a:lnTo>
                  <a:pt x="1113943" y="2129275"/>
                </a:lnTo>
                <a:lnTo>
                  <a:pt x="1065187" y="2130371"/>
                </a:lnTo>
                <a:close/>
              </a:path>
            </a:pathLst>
          </a:custGeom>
          <a:solidFill>
            <a:srgbClr val="CDE8E8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7"/>
          <p:cNvSpPr/>
          <p:nvPr/>
        </p:nvSpPr>
        <p:spPr>
          <a:xfrm>
            <a:off x="1651842" y="5071222"/>
            <a:ext cx="4256425" cy="3073380"/>
          </a:xfrm>
          <a:custGeom>
            <a:avLst/>
            <a:gdLst/>
            <a:ahLst/>
            <a:cxnLst/>
            <a:rect l="l" t="t" r="r" b="b"/>
            <a:pathLst>
              <a:path w="4260850" h="3076575">
                <a:moveTo>
                  <a:pt x="2130361" y="1065187"/>
                </a:moveTo>
                <a:lnTo>
                  <a:pt x="2129269" y="1016431"/>
                </a:lnTo>
                <a:lnTo>
                  <a:pt x="2126018" y="968235"/>
                </a:lnTo>
                <a:lnTo>
                  <a:pt x="2120646" y="920648"/>
                </a:lnTo>
                <a:lnTo>
                  <a:pt x="2113203" y="873721"/>
                </a:lnTo>
                <a:lnTo>
                  <a:pt x="2103742" y="827493"/>
                </a:lnTo>
                <a:lnTo>
                  <a:pt x="2092312" y="782015"/>
                </a:lnTo>
                <a:lnTo>
                  <a:pt x="2078964" y="737336"/>
                </a:lnTo>
                <a:lnTo>
                  <a:pt x="2063724" y="693508"/>
                </a:lnTo>
                <a:lnTo>
                  <a:pt x="2046655" y="650570"/>
                </a:lnTo>
                <a:lnTo>
                  <a:pt x="2027809" y="608571"/>
                </a:lnTo>
                <a:lnTo>
                  <a:pt x="2007222" y="567550"/>
                </a:lnTo>
                <a:lnTo>
                  <a:pt x="1984933" y="527570"/>
                </a:lnTo>
                <a:lnTo>
                  <a:pt x="1961007" y="488657"/>
                </a:lnTo>
                <a:lnTo>
                  <a:pt x="1935492" y="450888"/>
                </a:lnTo>
                <a:lnTo>
                  <a:pt x="1908416" y="414286"/>
                </a:lnTo>
                <a:lnTo>
                  <a:pt x="1879854" y="378904"/>
                </a:lnTo>
                <a:lnTo>
                  <a:pt x="1849818" y="344792"/>
                </a:lnTo>
                <a:lnTo>
                  <a:pt x="1818386" y="311988"/>
                </a:lnTo>
                <a:lnTo>
                  <a:pt x="1785581" y="280543"/>
                </a:lnTo>
                <a:lnTo>
                  <a:pt x="1751469" y="250520"/>
                </a:lnTo>
                <a:lnTo>
                  <a:pt x="1716087" y="221945"/>
                </a:lnTo>
                <a:lnTo>
                  <a:pt x="1679486" y="194868"/>
                </a:lnTo>
                <a:lnTo>
                  <a:pt x="1641703" y="169354"/>
                </a:lnTo>
                <a:lnTo>
                  <a:pt x="1602803" y="145427"/>
                </a:lnTo>
                <a:lnTo>
                  <a:pt x="1562811" y="123151"/>
                </a:lnTo>
                <a:lnTo>
                  <a:pt x="1521802" y="102565"/>
                </a:lnTo>
                <a:lnTo>
                  <a:pt x="1479804" y="83705"/>
                </a:lnTo>
                <a:lnTo>
                  <a:pt x="1436852" y="66636"/>
                </a:lnTo>
                <a:lnTo>
                  <a:pt x="1393024" y="51409"/>
                </a:lnTo>
                <a:lnTo>
                  <a:pt x="1348346" y="38049"/>
                </a:lnTo>
                <a:lnTo>
                  <a:pt x="1302880" y="26619"/>
                </a:lnTo>
                <a:lnTo>
                  <a:pt x="1256652" y="17157"/>
                </a:lnTo>
                <a:lnTo>
                  <a:pt x="1209725" y="9728"/>
                </a:lnTo>
                <a:lnTo>
                  <a:pt x="1162138" y="4356"/>
                </a:lnTo>
                <a:lnTo>
                  <a:pt x="1113942" y="1092"/>
                </a:lnTo>
                <a:lnTo>
                  <a:pt x="1065174" y="0"/>
                </a:lnTo>
                <a:lnTo>
                  <a:pt x="1016419" y="1092"/>
                </a:lnTo>
                <a:lnTo>
                  <a:pt x="968222" y="4356"/>
                </a:lnTo>
                <a:lnTo>
                  <a:pt x="920635" y="9728"/>
                </a:lnTo>
                <a:lnTo>
                  <a:pt x="873709" y="17157"/>
                </a:lnTo>
                <a:lnTo>
                  <a:pt x="827481" y="26619"/>
                </a:lnTo>
                <a:lnTo>
                  <a:pt x="782015" y="38049"/>
                </a:lnTo>
                <a:lnTo>
                  <a:pt x="737336" y="51409"/>
                </a:lnTo>
                <a:lnTo>
                  <a:pt x="693508" y="66636"/>
                </a:lnTo>
                <a:lnTo>
                  <a:pt x="650557" y="83705"/>
                </a:lnTo>
                <a:lnTo>
                  <a:pt x="608558" y="102565"/>
                </a:lnTo>
                <a:lnTo>
                  <a:pt x="567550" y="123151"/>
                </a:lnTo>
                <a:lnTo>
                  <a:pt x="527558" y="145427"/>
                </a:lnTo>
                <a:lnTo>
                  <a:pt x="488657" y="169354"/>
                </a:lnTo>
                <a:lnTo>
                  <a:pt x="450875" y="194868"/>
                </a:lnTo>
                <a:lnTo>
                  <a:pt x="414274" y="221945"/>
                </a:lnTo>
                <a:lnTo>
                  <a:pt x="378891" y="250520"/>
                </a:lnTo>
                <a:lnTo>
                  <a:pt x="344779" y="280543"/>
                </a:lnTo>
                <a:lnTo>
                  <a:pt x="311975" y="311988"/>
                </a:lnTo>
                <a:lnTo>
                  <a:pt x="280543" y="344792"/>
                </a:lnTo>
                <a:lnTo>
                  <a:pt x="250507" y="378904"/>
                </a:lnTo>
                <a:lnTo>
                  <a:pt x="221945" y="414286"/>
                </a:lnTo>
                <a:lnTo>
                  <a:pt x="194868" y="450888"/>
                </a:lnTo>
                <a:lnTo>
                  <a:pt x="169341" y="488657"/>
                </a:lnTo>
                <a:lnTo>
                  <a:pt x="145427" y="527570"/>
                </a:lnTo>
                <a:lnTo>
                  <a:pt x="123139" y="567550"/>
                </a:lnTo>
                <a:lnTo>
                  <a:pt x="102552" y="608571"/>
                </a:lnTo>
                <a:lnTo>
                  <a:pt x="83705" y="650570"/>
                </a:lnTo>
                <a:lnTo>
                  <a:pt x="66636" y="693508"/>
                </a:lnTo>
                <a:lnTo>
                  <a:pt x="51396" y="737336"/>
                </a:lnTo>
                <a:lnTo>
                  <a:pt x="38049" y="782015"/>
                </a:lnTo>
                <a:lnTo>
                  <a:pt x="26619" y="827493"/>
                </a:lnTo>
                <a:lnTo>
                  <a:pt x="17157" y="873721"/>
                </a:lnTo>
                <a:lnTo>
                  <a:pt x="9715" y="920648"/>
                </a:lnTo>
                <a:lnTo>
                  <a:pt x="4343" y="968235"/>
                </a:lnTo>
                <a:lnTo>
                  <a:pt x="1092" y="1016431"/>
                </a:lnTo>
                <a:lnTo>
                  <a:pt x="0" y="1065174"/>
                </a:lnTo>
                <a:lnTo>
                  <a:pt x="1092" y="1113942"/>
                </a:lnTo>
                <a:lnTo>
                  <a:pt x="4343" y="1162138"/>
                </a:lnTo>
                <a:lnTo>
                  <a:pt x="9715" y="1209725"/>
                </a:lnTo>
                <a:lnTo>
                  <a:pt x="17157" y="1256652"/>
                </a:lnTo>
                <a:lnTo>
                  <a:pt x="26619" y="1302880"/>
                </a:lnTo>
                <a:lnTo>
                  <a:pt x="38049" y="1348359"/>
                </a:lnTo>
                <a:lnTo>
                  <a:pt x="51396" y="1393037"/>
                </a:lnTo>
                <a:lnTo>
                  <a:pt x="66636" y="1436865"/>
                </a:lnTo>
                <a:lnTo>
                  <a:pt x="83705" y="1479804"/>
                </a:lnTo>
                <a:lnTo>
                  <a:pt x="102552" y="1521802"/>
                </a:lnTo>
                <a:lnTo>
                  <a:pt x="123139" y="1562823"/>
                </a:lnTo>
                <a:lnTo>
                  <a:pt x="145427" y="1602803"/>
                </a:lnTo>
                <a:lnTo>
                  <a:pt x="169341" y="1641703"/>
                </a:lnTo>
                <a:lnTo>
                  <a:pt x="194868" y="1679486"/>
                </a:lnTo>
                <a:lnTo>
                  <a:pt x="221945" y="1716087"/>
                </a:lnTo>
                <a:lnTo>
                  <a:pt x="250507" y="1751469"/>
                </a:lnTo>
                <a:lnTo>
                  <a:pt x="280543" y="1785581"/>
                </a:lnTo>
                <a:lnTo>
                  <a:pt x="311975" y="1818386"/>
                </a:lnTo>
                <a:lnTo>
                  <a:pt x="344779" y="1849818"/>
                </a:lnTo>
                <a:lnTo>
                  <a:pt x="378891" y="1879854"/>
                </a:lnTo>
                <a:lnTo>
                  <a:pt x="414274" y="1908429"/>
                </a:lnTo>
                <a:lnTo>
                  <a:pt x="450875" y="1935492"/>
                </a:lnTo>
                <a:lnTo>
                  <a:pt x="488657" y="1961019"/>
                </a:lnTo>
                <a:lnTo>
                  <a:pt x="527558" y="1984946"/>
                </a:lnTo>
                <a:lnTo>
                  <a:pt x="567550" y="2007222"/>
                </a:lnTo>
                <a:lnTo>
                  <a:pt x="608558" y="2027809"/>
                </a:lnTo>
                <a:lnTo>
                  <a:pt x="650557" y="2046668"/>
                </a:lnTo>
                <a:lnTo>
                  <a:pt x="693508" y="2063737"/>
                </a:lnTo>
                <a:lnTo>
                  <a:pt x="737336" y="2078964"/>
                </a:lnTo>
                <a:lnTo>
                  <a:pt x="782015" y="2092325"/>
                </a:lnTo>
                <a:lnTo>
                  <a:pt x="827481" y="2103755"/>
                </a:lnTo>
                <a:lnTo>
                  <a:pt x="873709" y="2113216"/>
                </a:lnTo>
                <a:lnTo>
                  <a:pt x="920635" y="2120646"/>
                </a:lnTo>
                <a:lnTo>
                  <a:pt x="968222" y="2126018"/>
                </a:lnTo>
                <a:lnTo>
                  <a:pt x="1016419" y="2129282"/>
                </a:lnTo>
                <a:lnTo>
                  <a:pt x="1065187" y="2130374"/>
                </a:lnTo>
                <a:lnTo>
                  <a:pt x="1113942" y="2129282"/>
                </a:lnTo>
                <a:lnTo>
                  <a:pt x="1162138" y="2126018"/>
                </a:lnTo>
                <a:lnTo>
                  <a:pt x="1209725" y="2120646"/>
                </a:lnTo>
                <a:lnTo>
                  <a:pt x="1256652" y="2113216"/>
                </a:lnTo>
                <a:lnTo>
                  <a:pt x="1302880" y="2103755"/>
                </a:lnTo>
                <a:lnTo>
                  <a:pt x="1348346" y="2092325"/>
                </a:lnTo>
                <a:lnTo>
                  <a:pt x="1393024" y="2078964"/>
                </a:lnTo>
                <a:lnTo>
                  <a:pt x="1436852" y="2063737"/>
                </a:lnTo>
                <a:lnTo>
                  <a:pt x="1479804" y="2046668"/>
                </a:lnTo>
                <a:lnTo>
                  <a:pt x="1521802" y="2027809"/>
                </a:lnTo>
                <a:lnTo>
                  <a:pt x="1562811" y="2007222"/>
                </a:lnTo>
                <a:lnTo>
                  <a:pt x="1602803" y="1984946"/>
                </a:lnTo>
                <a:lnTo>
                  <a:pt x="1641703" y="1961019"/>
                </a:lnTo>
                <a:lnTo>
                  <a:pt x="1679486" y="1935492"/>
                </a:lnTo>
                <a:lnTo>
                  <a:pt x="1716087" y="1908429"/>
                </a:lnTo>
                <a:lnTo>
                  <a:pt x="1751469" y="1879854"/>
                </a:lnTo>
                <a:lnTo>
                  <a:pt x="1785581" y="1849818"/>
                </a:lnTo>
                <a:lnTo>
                  <a:pt x="1818386" y="1818386"/>
                </a:lnTo>
                <a:lnTo>
                  <a:pt x="1849818" y="1785581"/>
                </a:lnTo>
                <a:lnTo>
                  <a:pt x="1879854" y="1751469"/>
                </a:lnTo>
                <a:lnTo>
                  <a:pt x="1908416" y="1716087"/>
                </a:lnTo>
                <a:lnTo>
                  <a:pt x="1935492" y="1679486"/>
                </a:lnTo>
                <a:lnTo>
                  <a:pt x="1961007" y="1641703"/>
                </a:lnTo>
                <a:lnTo>
                  <a:pt x="1984933" y="1602803"/>
                </a:lnTo>
                <a:lnTo>
                  <a:pt x="2007222" y="1562823"/>
                </a:lnTo>
                <a:lnTo>
                  <a:pt x="2027809" y="1521802"/>
                </a:lnTo>
                <a:lnTo>
                  <a:pt x="2046655" y="1479804"/>
                </a:lnTo>
                <a:lnTo>
                  <a:pt x="2063724" y="1436865"/>
                </a:lnTo>
                <a:lnTo>
                  <a:pt x="2078964" y="1393037"/>
                </a:lnTo>
                <a:lnTo>
                  <a:pt x="2092312" y="1348359"/>
                </a:lnTo>
                <a:lnTo>
                  <a:pt x="2103742" y="1302880"/>
                </a:lnTo>
                <a:lnTo>
                  <a:pt x="2113203" y="1256652"/>
                </a:lnTo>
                <a:lnTo>
                  <a:pt x="2120646" y="1209725"/>
                </a:lnTo>
                <a:lnTo>
                  <a:pt x="2126018" y="1162138"/>
                </a:lnTo>
                <a:lnTo>
                  <a:pt x="2129269" y="1113942"/>
                </a:lnTo>
                <a:lnTo>
                  <a:pt x="2130361" y="1065187"/>
                </a:lnTo>
                <a:close/>
              </a:path>
              <a:path w="4260850" h="3076575">
                <a:moveTo>
                  <a:pt x="4260735" y="2011095"/>
                </a:moveTo>
                <a:lnTo>
                  <a:pt x="4259643" y="1962340"/>
                </a:lnTo>
                <a:lnTo>
                  <a:pt x="4256379" y="1914144"/>
                </a:lnTo>
                <a:lnTo>
                  <a:pt x="4251020" y="1866557"/>
                </a:lnTo>
                <a:lnTo>
                  <a:pt x="4243578" y="1819630"/>
                </a:lnTo>
                <a:lnTo>
                  <a:pt x="4234116" y="1773402"/>
                </a:lnTo>
                <a:lnTo>
                  <a:pt x="4222686" y="1727923"/>
                </a:lnTo>
                <a:lnTo>
                  <a:pt x="4209326" y="1683245"/>
                </a:lnTo>
                <a:lnTo>
                  <a:pt x="4194098" y="1639417"/>
                </a:lnTo>
                <a:lnTo>
                  <a:pt x="4177030" y="1596478"/>
                </a:lnTo>
                <a:lnTo>
                  <a:pt x="4158183" y="1554480"/>
                </a:lnTo>
                <a:lnTo>
                  <a:pt x="4137583" y="1513459"/>
                </a:lnTo>
                <a:lnTo>
                  <a:pt x="4115308" y="1473479"/>
                </a:lnTo>
                <a:lnTo>
                  <a:pt x="4091381" y="1434566"/>
                </a:lnTo>
                <a:lnTo>
                  <a:pt x="4065867" y="1396796"/>
                </a:lnTo>
                <a:lnTo>
                  <a:pt x="4038790" y="1360195"/>
                </a:lnTo>
                <a:lnTo>
                  <a:pt x="4010215" y="1324813"/>
                </a:lnTo>
                <a:lnTo>
                  <a:pt x="3980192" y="1290701"/>
                </a:lnTo>
                <a:lnTo>
                  <a:pt x="3948747" y="1257896"/>
                </a:lnTo>
                <a:lnTo>
                  <a:pt x="3915956" y="1226451"/>
                </a:lnTo>
                <a:lnTo>
                  <a:pt x="3881844" y="1196428"/>
                </a:lnTo>
                <a:lnTo>
                  <a:pt x="3846461" y="1167853"/>
                </a:lnTo>
                <a:lnTo>
                  <a:pt x="3809847" y="1140777"/>
                </a:lnTo>
                <a:lnTo>
                  <a:pt x="3772077" y="1115263"/>
                </a:lnTo>
                <a:lnTo>
                  <a:pt x="3733177" y="1091336"/>
                </a:lnTo>
                <a:lnTo>
                  <a:pt x="3693185" y="1069060"/>
                </a:lnTo>
                <a:lnTo>
                  <a:pt x="3652177" y="1048473"/>
                </a:lnTo>
                <a:lnTo>
                  <a:pt x="3610165" y="1029614"/>
                </a:lnTo>
                <a:lnTo>
                  <a:pt x="3567226" y="1012545"/>
                </a:lnTo>
                <a:lnTo>
                  <a:pt x="3523399" y="997318"/>
                </a:lnTo>
                <a:lnTo>
                  <a:pt x="3478720" y="983957"/>
                </a:lnTo>
                <a:lnTo>
                  <a:pt x="3433241" y="972527"/>
                </a:lnTo>
                <a:lnTo>
                  <a:pt x="3387026" y="963066"/>
                </a:lnTo>
                <a:lnTo>
                  <a:pt x="3340087" y="955636"/>
                </a:lnTo>
                <a:lnTo>
                  <a:pt x="3292500" y="950264"/>
                </a:lnTo>
                <a:lnTo>
                  <a:pt x="3244316" y="947000"/>
                </a:lnTo>
                <a:lnTo>
                  <a:pt x="3195548" y="945908"/>
                </a:lnTo>
                <a:lnTo>
                  <a:pt x="3146793" y="947000"/>
                </a:lnTo>
                <a:lnTo>
                  <a:pt x="3098596" y="950264"/>
                </a:lnTo>
                <a:lnTo>
                  <a:pt x="3051010" y="955636"/>
                </a:lnTo>
                <a:lnTo>
                  <a:pt x="3004083" y="963066"/>
                </a:lnTo>
                <a:lnTo>
                  <a:pt x="2957855" y="972527"/>
                </a:lnTo>
                <a:lnTo>
                  <a:pt x="2912389" y="983957"/>
                </a:lnTo>
                <a:lnTo>
                  <a:pt x="2867710" y="997318"/>
                </a:lnTo>
                <a:lnTo>
                  <a:pt x="2823870" y="1012545"/>
                </a:lnTo>
                <a:lnTo>
                  <a:pt x="2780931" y="1029614"/>
                </a:lnTo>
                <a:lnTo>
                  <a:pt x="2738932" y="1048473"/>
                </a:lnTo>
                <a:lnTo>
                  <a:pt x="2697911" y="1069060"/>
                </a:lnTo>
                <a:lnTo>
                  <a:pt x="2657932" y="1091336"/>
                </a:lnTo>
                <a:lnTo>
                  <a:pt x="2619032" y="1115263"/>
                </a:lnTo>
                <a:lnTo>
                  <a:pt x="2581249" y="1140777"/>
                </a:lnTo>
                <a:lnTo>
                  <a:pt x="2544648" y="1167853"/>
                </a:lnTo>
                <a:lnTo>
                  <a:pt x="2509266" y="1196428"/>
                </a:lnTo>
                <a:lnTo>
                  <a:pt x="2475153" y="1226451"/>
                </a:lnTo>
                <a:lnTo>
                  <a:pt x="2442349" y="1257896"/>
                </a:lnTo>
                <a:lnTo>
                  <a:pt x="2410917" y="1290701"/>
                </a:lnTo>
                <a:lnTo>
                  <a:pt x="2380881" y="1324813"/>
                </a:lnTo>
                <a:lnTo>
                  <a:pt x="2352306" y="1360195"/>
                </a:lnTo>
                <a:lnTo>
                  <a:pt x="2325243" y="1396796"/>
                </a:lnTo>
                <a:lnTo>
                  <a:pt x="2299716" y="1434566"/>
                </a:lnTo>
                <a:lnTo>
                  <a:pt x="2275802" y="1473479"/>
                </a:lnTo>
                <a:lnTo>
                  <a:pt x="2253513" y="1513459"/>
                </a:lnTo>
                <a:lnTo>
                  <a:pt x="2232926" y="1554480"/>
                </a:lnTo>
                <a:lnTo>
                  <a:pt x="2214080" y="1596478"/>
                </a:lnTo>
                <a:lnTo>
                  <a:pt x="2197011" y="1639417"/>
                </a:lnTo>
                <a:lnTo>
                  <a:pt x="2181771" y="1683245"/>
                </a:lnTo>
                <a:lnTo>
                  <a:pt x="2168410" y="1727923"/>
                </a:lnTo>
                <a:lnTo>
                  <a:pt x="2156980" y="1773402"/>
                </a:lnTo>
                <a:lnTo>
                  <a:pt x="2147532" y="1819630"/>
                </a:lnTo>
                <a:lnTo>
                  <a:pt x="2140089" y="1866557"/>
                </a:lnTo>
                <a:lnTo>
                  <a:pt x="2134717" y="1914144"/>
                </a:lnTo>
                <a:lnTo>
                  <a:pt x="2131466" y="1962340"/>
                </a:lnTo>
                <a:lnTo>
                  <a:pt x="2130361" y="2011095"/>
                </a:lnTo>
                <a:lnTo>
                  <a:pt x="2131466" y="2059851"/>
                </a:lnTo>
                <a:lnTo>
                  <a:pt x="2134717" y="2108047"/>
                </a:lnTo>
                <a:lnTo>
                  <a:pt x="2140089" y="2155634"/>
                </a:lnTo>
                <a:lnTo>
                  <a:pt x="2147532" y="2202561"/>
                </a:lnTo>
                <a:lnTo>
                  <a:pt x="2156980" y="2248789"/>
                </a:lnTo>
                <a:lnTo>
                  <a:pt x="2168410" y="2294267"/>
                </a:lnTo>
                <a:lnTo>
                  <a:pt x="2181771" y="2338946"/>
                </a:lnTo>
                <a:lnTo>
                  <a:pt x="2197011" y="2382774"/>
                </a:lnTo>
                <a:lnTo>
                  <a:pt x="2214080" y="2425712"/>
                </a:lnTo>
                <a:lnTo>
                  <a:pt x="2232926" y="2467711"/>
                </a:lnTo>
                <a:lnTo>
                  <a:pt x="2253513" y="2508732"/>
                </a:lnTo>
                <a:lnTo>
                  <a:pt x="2275802" y="2548712"/>
                </a:lnTo>
                <a:lnTo>
                  <a:pt x="2299716" y="2587612"/>
                </a:lnTo>
                <a:lnTo>
                  <a:pt x="2325243" y="2625394"/>
                </a:lnTo>
                <a:lnTo>
                  <a:pt x="2352306" y="2661996"/>
                </a:lnTo>
                <a:lnTo>
                  <a:pt x="2380881" y="2697378"/>
                </a:lnTo>
                <a:lnTo>
                  <a:pt x="2410917" y="2731490"/>
                </a:lnTo>
                <a:lnTo>
                  <a:pt x="2442349" y="2764294"/>
                </a:lnTo>
                <a:lnTo>
                  <a:pt x="2475153" y="2795727"/>
                </a:lnTo>
                <a:lnTo>
                  <a:pt x="2509266" y="2825762"/>
                </a:lnTo>
                <a:lnTo>
                  <a:pt x="2544648" y="2854337"/>
                </a:lnTo>
                <a:lnTo>
                  <a:pt x="2581249" y="2881401"/>
                </a:lnTo>
                <a:lnTo>
                  <a:pt x="2619032" y="2906928"/>
                </a:lnTo>
                <a:lnTo>
                  <a:pt x="2657932" y="2930855"/>
                </a:lnTo>
                <a:lnTo>
                  <a:pt x="2697911" y="2953131"/>
                </a:lnTo>
                <a:lnTo>
                  <a:pt x="2738932" y="2973717"/>
                </a:lnTo>
                <a:lnTo>
                  <a:pt x="2780931" y="2992577"/>
                </a:lnTo>
                <a:lnTo>
                  <a:pt x="2823870" y="3009646"/>
                </a:lnTo>
                <a:lnTo>
                  <a:pt x="2867710" y="3024873"/>
                </a:lnTo>
                <a:lnTo>
                  <a:pt x="2912389" y="3038233"/>
                </a:lnTo>
                <a:lnTo>
                  <a:pt x="2957855" y="3049663"/>
                </a:lnTo>
                <a:lnTo>
                  <a:pt x="3004083" y="3059112"/>
                </a:lnTo>
                <a:lnTo>
                  <a:pt x="3051010" y="3066554"/>
                </a:lnTo>
                <a:lnTo>
                  <a:pt x="3098596" y="3071926"/>
                </a:lnTo>
                <a:lnTo>
                  <a:pt x="3146793" y="3075178"/>
                </a:lnTo>
                <a:lnTo>
                  <a:pt x="3195561" y="3076283"/>
                </a:lnTo>
                <a:lnTo>
                  <a:pt x="3244316" y="3075178"/>
                </a:lnTo>
                <a:lnTo>
                  <a:pt x="3292500" y="3071926"/>
                </a:lnTo>
                <a:lnTo>
                  <a:pt x="3340087" y="3066554"/>
                </a:lnTo>
                <a:lnTo>
                  <a:pt x="3387026" y="3059112"/>
                </a:lnTo>
                <a:lnTo>
                  <a:pt x="3433241" y="3049663"/>
                </a:lnTo>
                <a:lnTo>
                  <a:pt x="3478720" y="3038233"/>
                </a:lnTo>
                <a:lnTo>
                  <a:pt x="3523399" y="3024873"/>
                </a:lnTo>
                <a:lnTo>
                  <a:pt x="3567226" y="3009646"/>
                </a:lnTo>
                <a:lnTo>
                  <a:pt x="3610165" y="2992577"/>
                </a:lnTo>
                <a:lnTo>
                  <a:pt x="3652177" y="2973717"/>
                </a:lnTo>
                <a:lnTo>
                  <a:pt x="3693185" y="2953131"/>
                </a:lnTo>
                <a:lnTo>
                  <a:pt x="3733177" y="2930855"/>
                </a:lnTo>
                <a:lnTo>
                  <a:pt x="3772077" y="2906928"/>
                </a:lnTo>
                <a:lnTo>
                  <a:pt x="3809847" y="2881401"/>
                </a:lnTo>
                <a:lnTo>
                  <a:pt x="3846461" y="2854337"/>
                </a:lnTo>
                <a:lnTo>
                  <a:pt x="3881844" y="2825762"/>
                </a:lnTo>
                <a:lnTo>
                  <a:pt x="3915956" y="2795727"/>
                </a:lnTo>
                <a:lnTo>
                  <a:pt x="3948747" y="2764294"/>
                </a:lnTo>
                <a:lnTo>
                  <a:pt x="3980192" y="2731490"/>
                </a:lnTo>
                <a:lnTo>
                  <a:pt x="4010215" y="2697378"/>
                </a:lnTo>
                <a:lnTo>
                  <a:pt x="4038790" y="2661996"/>
                </a:lnTo>
                <a:lnTo>
                  <a:pt x="4065867" y="2625394"/>
                </a:lnTo>
                <a:lnTo>
                  <a:pt x="4091381" y="2587612"/>
                </a:lnTo>
                <a:lnTo>
                  <a:pt x="4115308" y="2548712"/>
                </a:lnTo>
                <a:lnTo>
                  <a:pt x="4137583" y="2508732"/>
                </a:lnTo>
                <a:lnTo>
                  <a:pt x="4158183" y="2467711"/>
                </a:lnTo>
                <a:lnTo>
                  <a:pt x="4177030" y="2425712"/>
                </a:lnTo>
                <a:lnTo>
                  <a:pt x="4194098" y="2382774"/>
                </a:lnTo>
                <a:lnTo>
                  <a:pt x="4209326" y="2338946"/>
                </a:lnTo>
                <a:lnTo>
                  <a:pt x="4222686" y="2294267"/>
                </a:lnTo>
                <a:lnTo>
                  <a:pt x="4234116" y="2248789"/>
                </a:lnTo>
                <a:lnTo>
                  <a:pt x="4243578" y="2202561"/>
                </a:lnTo>
                <a:lnTo>
                  <a:pt x="4251020" y="2155634"/>
                </a:lnTo>
                <a:lnTo>
                  <a:pt x="4256379" y="2108047"/>
                </a:lnTo>
                <a:lnTo>
                  <a:pt x="4259643" y="2059851"/>
                </a:lnTo>
                <a:lnTo>
                  <a:pt x="4260735" y="2011095"/>
                </a:lnTo>
                <a:close/>
              </a:path>
            </a:pathLst>
          </a:custGeom>
          <a:solidFill>
            <a:srgbClr val="CDE8E8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3204493" y="9899519"/>
            <a:ext cx="1181864" cy="336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5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pPr marL="12700">
              <a:spcBef>
                <a:spcPts val="70"/>
              </a:spcBef>
            </a:pPr>
            <a:r>
              <a:rPr lang="en-US" dirty="0"/>
              <a:t>Page</a:t>
            </a:r>
            <a:r>
              <a:rPr lang="en-US" spc="130" dirty="0"/>
              <a:t> </a:t>
            </a:r>
            <a:fld id="{81D60167-4931-47E6-BA6A-407CBD079E47}" type="slidenum">
              <a:rPr smtClean="0"/>
              <a:pPr marL="12700">
                <a:spcBef>
                  <a:spcPts val="70"/>
                </a:spcBef>
              </a:pPr>
              <a:t>22</a:t>
            </a:fld>
            <a:r>
              <a:rPr spc="135" dirty="0"/>
              <a:t> </a:t>
            </a:r>
            <a:r>
              <a:rPr dirty="0"/>
              <a:t>of</a:t>
            </a:r>
            <a:r>
              <a:rPr spc="135" dirty="0"/>
              <a:t> </a:t>
            </a:r>
            <a:r>
              <a:rPr spc="-50" dirty="0"/>
              <a:t>9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FF911ED1-F02F-F90E-EB26-A695A4000C3C}"/>
              </a:ext>
            </a:extLst>
          </p:cNvPr>
          <p:cNvSpPr txBox="1"/>
          <p:nvPr/>
        </p:nvSpPr>
        <p:spPr>
          <a:xfrm>
            <a:off x="4118440" y="4284419"/>
            <a:ext cx="1583113" cy="63358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nderstanding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Box 26">
            <a:extLst>
              <a:ext uri="{FF2B5EF4-FFF2-40B4-BE49-F238E27FC236}">
                <a16:creationId xmlns:a16="http://schemas.microsoft.com/office/drawing/2014/main" id="{57E20332-23C5-454A-0BCD-E53A75859E6C}"/>
              </a:ext>
            </a:extLst>
          </p:cNvPr>
          <p:cNvSpPr txBox="1"/>
          <p:nvPr/>
        </p:nvSpPr>
        <p:spPr>
          <a:xfrm>
            <a:off x="1990254" y="3391746"/>
            <a:ext cx="1451337" cy="63358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Belonging</a:t>
            </a:r>
          </a:p>
        </p:txBody>
      </p:sp>
      <p:sp>
        <p:nvSpPr>
          <p:cNvPr id="12" name="Text Box 26">
            <a:extLst>
              <a:ext uri="{FF2B5EF4-FFF2-40B4-BE49-F238E27FC236}">
                <a16:creationId xmlns:a16="http://schemas.microsoft.com/office/drawing/2014/main" id="{B0940CAA-46CC-0545-666D-C7A4706DA464}"/>
              </a:ext>
            </a:extLst>
          </p:cNvPr>
          <p:cNvSpPr txBox="1"/>
          <p:nvPr/>
        </p:nvSpPr>
        <p:spPr>
          <a:xfrm>
            <a:off x="4052552" y="6784109"/>
            <a:ext cx="1583113" cy="63358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Value and Achieving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C174EABE-61C3-A126-33E1-3BDC4E877372}"/>
              </a:ext>
            </a:extLst>
          </p:cNvPr>
          <p:cNvSpPr txBox="1"/>
          <p:nvPr/>
        </p:nvSpPr>
        <p:spPr>
          <a:xfrm>
            <a:off x="1924365" y="5872821"/>
            <a:ext cx="1583113" cy="63358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Participating and Contributing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9AA40CBB-B7B1-71C2-F986-7570801A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F38B3E-8CE5-4B3E-9140-5DB8199C55CF}"/>
              </a:ext>
            </a:extLst>
          </p:cNvPr>
          <p:cNvSpPr/>
          <p:nvPr/>
        </p:nvSpPr>
        <p:spPr>
          <a:xfrm>
            <a:off x="2317559" y="1479004"/>
            <a:ext cx="4320000" cy="828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/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14392D6A-19B4-4A00-8AA3-4A8A384B31A6}"/>
              </a:ext>
            </a:extLst>
          </p:cNvPr>
          <p:cNvSpPr txBox="1"/>
          <p:nvPr/>
        </p:nvSpPr>
        <p:spPr>
          <a:xfrm>
            <a:off x="759778" y="70669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Four Principles of Inclusion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9710A385-6EAB-417A-BF66-FA145BAFEF32}"/>
              </a:ext>
            </a:extLst>
          </p:cNvPr>
          <p:cNvSpPr txBox="1"/>
          <p:nvPr/>
        </p:nvSpPr>
        <p:spPr>
          <a:xfrm>
            <a:off x="2560565" y="1998081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feeling</a:t>
            </a:r>
            <a:r>
              <a:rPr lang="en-US" sz="16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6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en-US" sz="1600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comfortable.</a:t>
            </a:r>
            <a:endParaRPr lang="en-GB" sz="14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A625FE0-3787-4448-8773-2401B25D4386}"/>
              </a:ext>
            </a:extLst>
          </p:cNvPr>
          <p:cNvSpPr txBox="1"/>
          <p:nvPr/>
        </p:nvSpPr>
        <p:spPr>
          <a:xfrm>
            <a:off x="2560565" y="3599706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solidFill>
                  <a:srgbClr val="000000"/>
                </a:solidFill>
                <a:latin typeface="Arial" panose="020B0604020202020204" pitchFamily="34" charset="0"/>
                <a:ea typeface="ＭＳ 明朝"/>
                <a:cs typeface="Times New Roman"/>
              </a:rPr>
              <a:t>It feels right to be here.</a:t>
            </a:r>
            <a:endParaRPr lang="en-GB" sz="14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9" name="Picture 8" descr="Smiling face with solid fill with solid fill">
            <a:extLst>
              <a:ext uri="{FF2B5EF4-FFF2-40B4-BE49-F238E27FC236}">
                <a16:creationId xmlns:a16="http://schemas.microsoft.com/office/drawing/2014/main" id="{EBAB7715-3238-47BE-AD3A-B0A68F4206B4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678" y="2136111"/>
            <a:ext cx="1440000" cy="1440000"/>
          </a:xfrm>
          <a:prstGeom prst="rect">
            <a:avLst/>
          </a:prstGeom>
        </p:spPr>
      </p:pic>
      <p:pic>
        <p:nvPicPr>
          <p:cNvPr id="11" name="Picture 10" descr="Home1 with solid fill">
            <a:extLst>
              <a:ext uri="{FF2B5EF4-FFF2-40B4-BE49-F238E27FC236}">
                <a16:creationId xmlns:a16="http://schemas.microsoft.com/office/drawing/2014/main" id="{C5269959-3029-4A03-BF72-9B3DD7A8179C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5678" y="3682304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B4E081-7EC8-185B-D823-7838C4A1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7C146E99-3B5E-CFFB-3957-66B0CC9EB4D1}"/>
              </a:ext>
            </a:extLst>
          </p:cNvPr>
          <p:cNvSpPr txBox="1"/>
          <p:nvPr/>
        </p:nvSpPr>
        <p:spPr>
          <a:xfrm>
            <a:off x="2560565" y="5147790"/>
            <a:ext cx="3960000" cy="165630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Others have welcomed you with open arms.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9" descr="Wave Gesture with solid fill">
            <a:extLst>
              <a:ext uri="{FF2B5EF4-FFF2-40B4-BE49-F238E27FC236}">
                <a16:creationId xmlns:a16="http://schemas.microsoft.com/office/drawing/2014/main" id="{E1383C3E-329C-0243-A8CB-18F800344A3A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5678" y="5255942"/>
            <a:ext cx="1440000" cy="1440000"/>
          </a:xfrm>
          <a:prstGeom prst="rect">
            <a:avLst/>
          </a:prstGeom>
        </p:spPr>
      </p:pic>
      <p:sp>
        <p:nvSpPr>
          <p:cNvPr id="15" name="Text Box 17">
            <a:extLst>
              <a:ext uri="{FF2B5EF4-FFF2-40B4-BE49-F238E27FC236}">
                <a16:creationId xmlns:a16="http://schemas.microsoft.com/office/drawing/2014/main" id="{1ACCD6BD-6699-6762-14C0-CFD7689C16BE}"/>
              </a:ext>
            </a:extLst>
          </p:cNvPr>
          <p:cNvSpPr txBox="1"/>
          <p:nvPr/>
        </p:nvSpPr>
        <p:spPr>
          <a:xfrm>
            <a:off x="2560565" y="8224142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6" name="Elemento grafico 67" descr="Person with idea with solid fill">
            <a:extLst>
              <a:ext uri="{FF2B5EF4-FFF2-40B4-BE49-F238E27FC236}">
                <a16:creationId xmlns:a16="http://schemas.microsoft.com/office/drawing/2014/main" id="{B64666F4-F7F7-D59F-253C-15F0C250EF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85678" y="8312342"/>
            <a:ext cx="1440000" cy="1440000"/>
          </a:xfrm>
          <a:prstGeom prst="rect">
            <a:avLst/>
          </a:prstGeom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9F1244C2-6046-B057-308D-DF9DF3E1A474}"/>
              </a:ext>
            </a:extLst>
          </p:cNvPr>
          <p:cNvSpPr txBox="1"/>
          <p:nvPr/>
        </p:nvSpPr>
        <p:spPr>
          <a:xfrm>
            <a:off x="2560565" y="6695942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be yourself.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8" name="Elemento grafico 67" descr="User with solid fill">
            <a:extLst>
              <a:ext uri="{FF2B5EF4-FFF2-40B4-BE49-F238E27FC236}">
                <a16:creationId xmlns:a16="http://schemas.microsoft.com/office/drawing/2014/main" id="{433D6620-3DEA-6709-71E0-CEE04F4148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85678" y="6784142"/>
            <a:ext cx="1440000" cy="1440000"/>
          </a:xfrm>
          <a:prstGeom prst="rect">
            <a:avLst/>
          </a:prstGeom>
        </p:spPr>
      </p:pic>
      <p:sp>
        <p:nvSpPr>
          <p:cNvPr id="20" name="Text Box 17">
            <a:extLst>
              <a:ext uri="{FF2B5EF4-FFF2-40B4-BE49-F238E27FC236}">
                <a16:creationId xmlns:a16="http://schemas.microsoft.com/office/drawing/2014/main" id="{800ACD9E-2BC0-F329-A322-55BBCC89C63E}"/>
              </a:ext>
            </a:extLst>
          </p:cNvPr>
          <p:cNvSpPr txBox="1"/>
          <p:nvPr/>
        </p:nvSpPr>
        <p:spPr>
          <a:xfrm>
            <a:off x="2560565" y="1157549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Belonging includes:</a:t>
            </a:r>
            <a:endParaRPr lang="en-GB" sz="1600" b="1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440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F38B3E-8CE5-4B3E-9140-5DB8199C55CF}"/>
              </a:ext>
            </a:extLst>
          </p:cNvPr>
          <p:cNvSpPr/>
          <p:nvPr/>
        </p:nvSpPr>
        <p:spPr>
          <a:xfrm>
            <a:off x="2317559" y="1479004"/>
            <a:ext cx="4320000" cy="828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/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14392D6A-19B4-4A00-8AA3-4A8A384B31A6}"/>
              </a:ext>
            </a:extLst>
          </p:cNvPr>
          <p:cNvSpPr txBox="1"/>
          <p:nvPr/>
        </p:nvSpPr>
        <p:spPr>
          <a:xfrm>
            <a:off x="759778" y="70669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Four Principles of Inclusion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9710A385-6EAB-417A-BF66-FA145BAFEF32}"/>
              </a:ext>
            </a:extLst>
          </p:cNvPr>
          <p:cNvSpPr txBox="1"/>
          <p:nvPr/>
        </p:nvSpPr>
        <p:spPr>
          <a:xfrm>
            <a:off x="2560565" y="2030256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Verbal or non-verbal communication or experiences.</a:t>
            </a:r>
            <a:endParaRPr lang="en-GB" sz="14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A625FE0-3787-4448-8773-2401B25D4386}"/>
              </a:ext>
            </a:extLst>
          </p:cNvPr>
          <p:cNvSpPr txBox="1"/>
          <p:nvPr/>
        </p:nvSpPr>
        <p:spPr>
          <a:xfrm>
            <a:off x="2560565" y="3491116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50" dirty="0">
                <a:solidFill>
                  <a:srgbClr val="000000"/>
                </a:solidFill>
                <a:latin typeface="Arial" panose="020B0604020202020204" pitchFamily="34" charset="0"/>
                <a:ea typeface="ＭＳ 明朝"/>
                <a:cs typeface="Times New Roman"/>
              </a:rPr>
              <a:t>Signs that your needs and wishes are taken seriously.</a:t>
            </a:r>
          </a:p>
        </p:txBody>
      </p:sp>
      <p:pic>
        <p:nvPicPr>
          <p:cNvPr id="9" name="Picture 8" descr="Sign language outline">
            <a:extLst>
              <a:ext uri="{FF2B5EF4-FFF2-40B4-BE49-F238E27FC236}">
                <a16:creationId xmlns:a16="http://schemas.microsoft.com/office/drawing/2014/main" id="{EBAB7715-3238-47BE-AD3A-B0A68F4206B4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678" y="2155206"/>
            <a:ext cx="1440000" cy="1440000"/>
          </a:xfrm>
          <a:prstGeom prst="rect">
            <a:avLst/>
          </a:prstGeom>
        </p:spPr>
      </p:pic>
      <p:pic>
        <p:nvPicPr>
          <p:cNvPr id="11" name="Picture 10" descr="Handshake with solid fill">
            <a:extLst>
              <a:ext uri="{FF2B5EF4-FFF2-40B4-BE49-F238E27FC236}">
                <a16:creationId xmlns:a16="http://schemas.microsoft.com/office/drawing/2014/main" id="{C5269959-3029-4A03-BF72-9B3DD7A8179C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5678" y="3553368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B4E081-7EC8-185B-D823-7838C4A1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7C146E99-3B5E-CFFB-3957-66B0CC9EB4D1}"/>
              </a:ext>
            </a:extLst>
          </p:cNvPr>
          <p:cNvSpPr txBox="1"/>
          <p:nvPr/>
        </p:nvSpPr>
        <p:spPr>
          <a:xfrm>
            <a:off x="2560565" y="4843378"/>
            <a:ext cx="3960000" cy="165630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can say what you need to say.</a:t>
            </a:r>
          </a:p>
        </p:txBody>
      </p:sp>
      <p:pic>
        <p:nvPicPr>
          <p:cNvPr id="14" name="Picture 9" descr="Megaphone1 with solid fill">
            <a:extLst>
              <a:ext uri="{FF2B5EF4-FFF2-40B4-BE49-F238E27FC236}">
                <a16:creationId xmlns:a16="http://schemas.microsoft.com/office/drawing/2014/main" id="{E1383C3E-329C-0243-A8CB-18F800344A3A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5678" y="4951530"/>
            <a:ext cx="1440000" cy="1440000"/>
          </a:xfrm>
          <a:prstGeom prst="rect">
            <a:avLst/>
          </a:prstGeom>
        </p:spPr>
      </p:pic>
      <p:sp>
        <p:nvSpPr>
          <p:cNvPr id="15" name="Text Box 17">
            <a:extLst>
              <a:ext uri="{FF2B5EF4-FFF2-40B4-BE49-F238E27FC236}">
                <a16:creationId xmlns:a16="http://schemas.microsoft.com/office/drawing/2014/main" id="{1ACCD6BD-6699-6762-14C0-CFD7689C16BE}"/>
              </a:ext>
            </a:extLst>
          </p:cNvPr>
          <p:cNvSpPr txBox="1"/>
          <p:nvPr/>
        </p:nvSpPr>
        <p:spPr>
          <a:xfrm>
            <a:off x="2560565" y="8184384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differences and our cultures are important to how we can come together and be ourselves.</a:t>
            </a:r>
          </a:p>
        </p:txBody>
      </p:sp>
      <p:pic>
        <p:nvPicPr>
          <p:cNvPr id="16" name="Elemento grafico 67" descr="Cheers with solid fill">
            <a:extLst>
              <a:ext uri="{FF2B5EF4-FFF2-40B4-BE49-F238E27FC236}">
                <a16:creationId xmlns:a16="http://schemas.microsoft.com/office/drawing/2014/main" id="{B64666F4-F7F7-D59F-253C-15F0C250EF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85678" y="8272584"/>
            <a:ext cx="1440000" cy="1440000"/>
          </a:xfrm>
          <a:prstGeom prst="rect">
            <a:avLst/>
          </a:prstGeom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9F1244C2-6046-B057-308D-DF9DF3E1A474}"/>
              </a:ext>
            </a:extLst>
          </p:cNvPr>
          <p:cNvSpPr txBox="1"/>
          <p:nvPr/>
        </p:nvSpPr>
        <p:spPr>
          <a:xfrm>
            <a:off x="2560565" y="6494094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will be asked how you want things. This will be instead of assuming how you want things.</a:t>
            </a:r>
          </a:p>
        </p:txBody>
      </p:sp>
      <p:pic>
        <p:nvPicPr>
          <p:cNvPr id="8" name="Elemento grafico 67" descr="Questions with solid fill">
            <a:extLst>
              <a:ext uri="{FF2B5EF4-FFF2-40B4-BE49-F238E27FC236}">
                <a16:creationId xmlns:a16="http://schemas.microsoft.com/office/drawing/2014/main" id="{433D6620-3DEA-6709-71E0-CEE04F4148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85678" y="6582294"/>
            <a:ext cx="1440000" cy="1440000"/>
          </a:xfrm>
          <a:prstGeom prst="rect">
            <a:avLst/>
          </a:prstGeom>
        </p:spPr>
      </p:pic>
      <p:sp>
        <p:nvSpPr>
          <p:cNvPr id="10" name="Text Box 17">
            <a:extLst>
              <a:ext uri="{FF2B5EF4-FFF2-40B4-BE49-F238E27FC236}">
                <a16:creationId xmlns:a16="http://schemas.microsoft.com/office/drawing/2014/main" id="{7892E2F4-5672-2726-767A-5B73DB874149}"/>
              </a:ext>
            </a:extLst>
          </p:cNvPr>
          <p:cNvSpPr txBox="1"/>
          <p:nvPr/>
        </p:nvSpPr>
        <p:spPr>
          <a:xfrm>
            <a:off x="2619062" y="1073603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Understanding includes:</a:t>
            </a:r>
            <a:endParaRPr lang="en-GB" sz="1600" b="1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16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F38B3E-8CE5-4B3E-9140-5DB8199C55CF}"/>
              </a:ext>
            </a:extLst>
          </p:cNvPr>
          <p:cNvSpPr/>
          <p:nvPr/>
        </p:nvSpPr>
        <p:spPr>
          <a:xfrm>
            <a:off x="2317559" y="1479004"/>
            <a:ext cx="4320000" cy="828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/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14392D6A-19B4-4A00-8AA3-4A8A384B31A6}"/>
              </a:ext>
            </a:extLst>
          </p:cNvPr>
          <p:cNvSpPr txBox="1"/>
          <p:nvPr/>
        </p:nvSpPr>
        <p:spPr>
          <a:xfrm>
            <a:off x="759778" y="70669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Four Principles of Inclusion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9710A385-6EAB-417A-BF66-FA145BAFEF32}"/>
              </a:ext>
            </a:extLst>
          </p:cNvPr>
          <p:cNvSpPr txBox="1"/>
          <p:nvPr/>
        </p:nvSpPr>
        <p:spPr>
          <a:xfrm>
            <a:off x="2559553" y="1479004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Listening and learning from each other.</a:t>
            </a: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A625FE0-3787-4448-8773-2401B25D4386}"/>
              </a:ext>
            </a:extLst>
          </p:cNvPr>
          <p:cNvSpPr txBox="1"/>
          <p:nvPr/>
        </p:nvSpPr>
        <p:spPr>
          <a:xfrm>
            <a:off x="2560565" y="3137212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50" dirty="0">
                <a:solidFill>
                  <a:srgbClr val="000000"/>
                </a:solidFill>
                <a:latin typeface="Arial" panose="020B0604020202020204" pitchFamily="34" charset="0"/>
                <a:ea typeface="ＭＳ 明朝"/>
                <a:cs typeface="Times New Roman"/>
              </a:rPr>
              <a:t>Thinking about what diversity and equality means in our work. Learning and </a:t>
            </a:r>
            <a:r>
              <a:rPr lang="en-US" sz="1600" kern="50" dirty="0" err="1">
                <a:solidFill>
                  <a:srgbClr val="000000"/>
                </a:solidFill>
                <a:latin typeface="Arial" panose="020B0604020202020204" pitchFamily="34" charset="0"/>
                <a:ea typeface="ＭＳ 明朝"/>
                <a:cs typeface="Times New Roman"/>
              </a:rPr>
              <a:t>practising</a:t>
            </a:r>
            <a:r>
              <a:rPr lang="en-US" sz="1600" kern="50" dirty="0">
                <a:solidFill>
                  <a:srgbClr val="000000"/>
                </a:solidFill>
                <a:latin typeface="Arial" panose="020B0604020202020204" pitchFamily="34" charset="0"/>
                <a:ea typeface="ＭＳ 明朝"/>
                <a:cs typeface="Times New Roman"/>
              </a:rPr>
              <a:t> are important. </a:t>
            </a:r>
          </a:p>
        </p:txBody>
      </p:sp>
      <p:pic>
        <p:nvPicPr>
          <p:cNvPr id="9" name="Picture 8" descr="Ear with solid fill">
            <a:extLst>
              <a:ext uri="{FF2B5EF4-FFF2-40B4-BE49-F238E27FC236}">
                <a16:creationId xmlns:a16="http://schemas.microsoft.com/office/drawing/2014/main" id="{EBAB7715-3238-47BE-AD3A-B0A68F4206B4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4666" y="1676737"/>
            <a:ext cx="1440000" cy="1440000"/>
          </a:xfrm>
          <a:prstGeom prst="rect">
            <a:avLst/>
          </a:prstGeom>
        </p:spPr>
      </p:pic>
      <p:pic>
        <p:nvPicPr>
          <p:cNvPr id="11" name="Picture 10" descr="Group brainstorm with solid fill">
            <a:extLst>
              <a:ext uri="{FF2B5EF4-FFF2-40B4-BE49-F238E27FC236}">
                <a16:creationId xmlns:a16="http://schemas.microsoft.com/office/drawing/2014/main" id="{C5269959-3029-4A03-BF72-9B3DD7A8179C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5678" y="3299405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B4E081-7EC8-185B-D823-7838C4A1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7C146E99-3B5E-CFFB-3957-66B0CC9EB4D1}"/>
              </a:ext>
            </a:extLst>
          </p:cNvPr>
          <p:cNvSpPr txBox="1"/>
          <p:nvPr/>
        </p:nvSpPr>
        <p:spPr>
          <a:xfrm>
            <a:off x="2559553" y="5236167"/>
            <a:ext cx="3960000" cy="165630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Creativity is important because it helps us to think outside of the box.</a:t>
            </a:r>
          </a:p>
        </p:txBody>
      </p:sp>
      <p:pic>
        <p:nvPicPr>
          <p:cNvPr id="14" name="Picture 9" descr="Person with idea with solid fill">
            <a:extLst>
              <a:ext uri="{FF2B5EF4-FFF2-40B4-BE49-F238E27FC236}">
                <a16:creationId xmlns:a16="http://schemas.microsoft.com/office/drawing/2014/main" id="{E1383C3E-329C-0243-A8CB-18F800344A3A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4666" y="5344319"/>
            <a:ext cx="1440000" cy="144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48A6A6-4055-02F3-AF35-2299AF19924F}"/>
              </a:ext>
            </a:extLst>
          </p:cNvPr>
          <p:cNvSpPr txBox="1"/>
          <p:nvPr/>
        </p:nvSpPr>
        <p:spPr>
          <a:xfrm>
            <a:off x="2798092" y="4405603"/>
            <a:ext cx="3780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50" dirty="0">
                <a:solidFill>
                  <a:srgbClr val="000000"/>
                </a:solidFill>
                <a:latin typeface="Arial" panose="020B0604020202020204" pitchFamily="34" charset="0"/>
                <a:ea typeface="ＭＳ 明朝"/>
                <a:cs typeface="Times New Roman"/>
              </a:rPr>
              <a:t>We all need to be active in ensuring equality, participation and Inclusion.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92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F38B3E-8CE5-4B3E-9140-5DB8199C55CF}"/>
              </a:ext>
            </a:extLst>
          </p:cNvPr>
          <p:cNvSpPr/>
          <p:nvPr/>
        </p:nvSpPr>
        <p:spPr>
          <a:xfrm>
            <a:off x="2317559" y="1479004"/>
            <a:ext cx="4320000" cy="828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/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14392D6A-19B4-4A00-8AA3-4A8A384B31A6}"/>
              </a:ext>
            </a:extLst>
          </p:cNvPr>
          <p:cNvSpPr txBox="1"/>
          <p:nvPr/>
        </p:nvSpPr>
        <p:spPr>
          <a:xfrm>
            <a:off x="759778" y="70669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Four Principles of Inclusion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9710A385-6EAB-417A-BF66-FA145BAFEF32}"/>
              </a:ext>
            </a:extLst>
          </p:cNvPr>
          <p:cNvSpPr txBox="1"/>
          <p:nvPr/>
        </p:nvSpPr>
        <p:spPr>
          <a:xfrm>
            <a:off x="2560565" y="1897730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Active choices and control. </a:t>
            </a: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A625FE0-3787-4448-8773-2401B25D4386}"/>
              </a:ext>
            </a:extLst>
          </p:cNvPr>
          <p:cNvSpPr txBox="1"/>
          <p:nvPr/>
        </p:nvSpPr>
        <p:spPr>
          <a:xfrm>
            <a:off x="2605540" y="3314392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50" dirty="0">
                <a:solidFill>
                  <a:srgbClr val="000000"/>
                </a:solidFill>
                <a:latin typeface="Arial" panose="020B0604020202020204" pitchFamily="34" charset="0"/>
                <a:ea typeface="ＭＳ 明朝"/>
                <a:cs typeface="Times New Roman"/>
              </a:rPr>
              <a:t>Pace and space.</a:t>
            </a:r>
          </a:p>
        </p:txBody>
      </p:sp>
      <p:pic>
        <p:nvPicPr>
          <p:cNvPr id="9" name="Picture 8" descr="Decision chart with solid fill">
            <a:extLst>
              <a:ext uri="{FF2B5EF4-FFF2-40B4-BE49-F238E27FC236}">
                <a16:creationId xmlns:a16="http://schemas.microsoft.com/office/drawing/2014/main" id="{EBAB7715-3238-47BE-AD3A-B0A68F4206B4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678" y="1981077"/>
            <a:ext cx="1440000" cy="1440000"/>
          </a:xfrm>
          <a:prstGeom prst="rect">
            <a:avLst/>
          </a:prstGeom>
        </p:spPr>
      </p:pic>
      <p:pic>
        <p:nvPicPr>
          <p:cNvPr id="11" name="Picture 10" descr="Speedometer Middle with solid fill">
            <a:extLst>
              <a:ext uri="{FF2B5EF4-FFF2-40B4-BE49-F238E27FC236}">
                <a16:creationId xmlns:a16="http://schemas.microsoft.com/office/drawing/2014/main" id="{C5269959-3029-4A03-BF72-9B3DD7A8179C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0653" y="3334087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B4E081-7EC8-185B-D823-7838C4A1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7C146E99-3B5E-CFFB-3957-66B0CC9EB4D1}"/>
              </a:ext>
            </a:extLst>
          </p:cNvPr>
          <p:cNvSpPr txBox="1"/>
          <p:nvPr/>
        </p:nvSpPr>
        <p:spPr>
          <a:xfrm>
            <a:off x="2560565" y="4698272"/>
            <a:ext cx="3960000" cy="165630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can decide how we want to be involved in music and decision-making.</a:t>
            </a:r>
          </a:p>
        </p:txBody>
      </p:sp>
      <p:pic>
        <p:nvPicPr>
          <p:cNvPr id="14" name="Picture 9" descr="Music note with solid fill">
            <a:extLst>
              <a:ext uri="{FF2B5EF4-FFF2-40B4-BE49-F238E27FC236}">
                <a16:creationId xmlns:a16="http://schemas.microsoft.com/office/drawing/2014/main" id="{E1383C3E-329C-0243-A8CB-18F800344A3A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5678" y="4872043"/>
            <a:ext cx="1440000" cy="1440000"/>
          </a:xfrm>
          <a:prstGeom prst="rect">
            <a:avLst/>
          </a:prstGeom>
        </p:spPr>
      </p:pic>
      <p:sp>
        <p:nvSpPr>
          <p:cNvPr id="15" name="Text Box 17">
            <a:extLst>
              <a:ext uri="{FF2B5EF4-FFF2-40B4-BE49-F238E27FC236}">
                <a16:creationId xmlns:a16="http://schemas.microsoft.com/office/drawing/2014/main" id="{1ACCD6BD-6699-6762-14C0-CFD7689C16BE}"/>
              </a:ext>
            </a:extLst>
          </p:cNvPr>
          <p:cNvSpPr txBox="1"/>
          <p:nvPr/>
        </p:nvSpPr>
        <p:spPr>
          <a:xfrm>
            <a:off x="2560565" y="8184375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work at our own pace to meet our needs, contribute well and succeed. We can then achieve things together as equals.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Elemento grafico 67" descr="Cheers with solid fill">
            <a:extLst>
              <a:ext uri="{FF2B5EF4-FFF2-40B4-BE49-F238E27FC236}">
                <a16:creationId xmlns:a16="http://schemas.microsoft.com/office/drawing/2014/main" id="{B64666F4-F7F7-D59F-253C-15F0C250EF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85678" y="8272575"/>
            <a:ext cx="1440000" cy="1440000"/>
          </a:xfrm>
          <a:prstGeom prst="rect">
            <a:avLst/>
          </a:prstGeom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9F1244C2-6046-B057-308D-DF9DF3E1A474}"/>
              </a:ext>
            </a:extLst>
          </p:cNvPr>
          <p:cNvSpPr txBox="1"/>
          <p:nvPr/>
        </p:nvSpPr>
        <p:spPr>
          <a:xfrm>
            <a:off x="2560565" y="6371624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have the space to find our own way to participate and contribute.</a:t>
            </a:r>
          </a:p>
        </p:txBody>
      </p:sp>
      <p:pic>
        <p:nvPicPr>
          <p:cNvPr id="8" name="Elemento grafico 67" descr="Online meeting with solid fill">
            <a:extLst>
              <a:ext uri="{FF2B5EF4-FFF2-40B4-BE49-F238E27FC236}">
                <a16:creationId xmlns:a16="http://schemas.microsoft.com/office/drawing/2014/main" id="{433D6620-3DEA-6709-71E0-CEE04F4148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85678" y="6459824"/>
            <a:ext cx="1440000" cy="1440000"/>
          </a:xfrm>
          <a:prstGeom prst="rect">
            <a:avLst/>
          </a:prstGeom>
        </p:spPr>
      </p:pic>
      <p:sp>
        <p:nvSpPr>
          <p:cNvPr id="10" name="Text Box 17">
            <a:extLst>
              <a:ext uri="{FF2B5EF4-FFF2-40B4-BE49-F238E27FC236}">
                <a16:creationId xmlns:a16="http://schemas.microsoft.com/office/drawing/2014/main" id="{A6829F51-3E2C-C98C-E1D7-29A45BA2DD1D}"/>
              </a:ext>
            </a:extLst>
          </p:cNvPr>
          <p:cNvSpPr txBox="1"/>
          <p:nvPr/>
        </p:nvSpPr>
        <p:spPr>
          <a:xfrm>
            <a:off x="2619062" y="1073603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Participatin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and contributing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includes:</a:t>
            </a:r>
            <a:endParaRPr lang="en-GB" sz="1600" b="1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20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F38B3E-8CE5-4B3E-9140-5DB8199C55CF}"/>
              </a:ext>
            </a:extLst>
          </p:cNvPr>
          <p:cNvSpPr/>
          <p:nvPr/>
        </p:nvSpPr>
        <p:spPr>
          <a:xfrm>
            <a:off x="2317559" y="1479004"/>
            <a:ext cx="4320000" cy="828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/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14392D6A-19B4-4A00-8AA3-4A8A384B31A6}"/>
              </a:ext>
            </a:extLst>
          </p:cNvPr>
          <p:cNvSpPr txBox="1"/>
          <p:nvPr/>
        </p:nvSpPr>
        <p:spPr>
          <a:xfrm>
            <a:off x="759778" y="70669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Four Principles of Inclusion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9710A385-6EAB-417A-BF66-FA145BAFEF32}"/>
              </a:ext>
            </a:extLst>
          </p:cNvPr>
          <p:cNvSpPr txBox="1"/>
          <p:nvPr/>
        </p:nvSpPr>
        <p:spPr>
          <a:xfrm>
            <a:off x="2560565" y="1910295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Being authentic.</a:t>
            </a: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A625FE0-3787-4448-8773-2401B25D4386}"/>
              </a:ext>
            </a:extLst>
          </p:cNvPr>
          <p:cNvSpPr txBox="1"/>
          <p:nvPr/>
        </p:nvSpPr>
        <p:spPr>
          <a:xfrm>
            <a:off x="2560565" y="3518832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50" dirty="0">
                <a:solidFill>
                  <a:srgbClr val="000000"/>
                </a:solidFill>
                <a:latin typeface="Arial" panose="020B0604020202020204" pitchFamily="34" charset="0"/>
                <a:ea typeface="ＭＳ 明朝"/>
                <a:cs typeface="Times New Roman"/>
              </a:rPr>
              <a:t>Feeling real.</a:t>
            </a:r>
          </a:p>
        </p:txBody>
      </p:sp>
      <p:pic>
        <p:nvPicPr>
          <p:cNvPr id="9" name="Picture 8" descr="Thumbs up sign with solid fill">
            <a:extLst>
              <a:ext uri="{FF2B5EF4-FFF2-40B4-BE49-F238E27FC236}">
                <a16:creationId xmlns:a16="http://schemas.microsoft.com/office/drawing/2014/main" id="{EBAB7715-3238-47BE-AD3A-B0A68F4206B4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678" y="1925113"/>
            <a:ext cx="1440000" cy="14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269959-3029-4A03-BF72-9B3DD7A8179C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678" y="3486163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B4E081-7EC8-185B-D823-7838C4A1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7C146E99-3B5E-CFFB-3957-66B0CC9EB4D1}"/>
              </a:ext>
            </a:extLst>
          </p:cNvPr>
          <p:cNvSpPr txBox="1"/>
          <p:nvPr/>
        </p:nvSpPr>
        <p:spPr>
          <a:xfrm>
            <a:off x="2560565" y="4983820"/>
            <a:ext cx="3960000" cy="165630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Having fun and enjoyment.</a:t>
            </a:r>
          </a:p>
        </p:txBody>
      </p:sp>
      <p:pic>
        <p:nvPicPr>
          <p:cNvPr id="14" name="Picture 9" descr="Dance with solid fill">
            <a:extLst>
              <a:ext uri="{FF2B5EF4-FFF2-40B4-BE49-F238E27FC236}">
                <a16:creationId xmlns:a16="http://schemas.microsoft.com/office/drawing/2014/main" id="{E1383C3E-329C-0243-A8CB-18F800344A3A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5678" y="5091972"/>
            <a:ext cx="1440000" cy="1440000"/>
          </a:xfrm>
          <a:prstGeom prst="rect">
            <a:avLst/>
          </a:prstGeom>
        </p:spPr>
      </p:pic>
      <p:sp>
        <p:nvSpPr>
          <p:cNvPr id="15" name="Text Box 17">
            <a:extLst>
              <a:ext uri="{FF2B5EF4-FFF2-40B4-BE49-F238E27FC236}">
                <a16:creationId xmlns:a16="http://schemas.microsoft.com/office/drawing/2014/main" id="{1ACCD6BD-6699-6762-14C0-CFD7689C16BE}"/>
              </a:ext>
            </a:extLst>
          </p:cNvPr>
          <p:cNvSpPr txBox="1"/>
          <p:nvPr/>
        </p:nvSpPr>
        <p:spPr>
          <a:xfrm>
            <a:off x="2560565" y="8105659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</a:p>
        </p:txBody>
      </p:sp>
      <p:pic>
        <p:nvPicPr>
          <p:cNvPr id="16" name="Elemento grafico 67" descr="Dancing outline">
            <a:extLst>
              <a:ext uri="{FF2B5EF4-FFF2-40B4-BE49-F238E27FC236}">
                <a16:creationId xmlns:a16="http://schemas.microsoft.com/office/drawing/2014/main" id="{B64666F4-F7F7-D59F-253C-15F0C250E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5678" y="8193859"/>
            <a:ext cx="1440000" cy="1440000"/>
          </a:xfrm>
          <a:prstGeom prst="rect">
            <a:avLst/>
          </a:prstGeom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9F1244C2-6046-B057-308D-DF9DF3E1A474}"/>
              </a:ext>
            </a:extLst>
          </p:cNvPr>
          <p:cNvSpPr txBox="1"/>
          <p:nvPr/>
        </p:nvSpPr>
        <p:spPr>
          <a:xfrm>
            <a:off x="2560565" y="6577459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Doing things that celebrate and reflect our culture and passions.</a:t>
            </a:r>
          </a:p>
        </p:txBody>
      </p:sp>
      <p:pic>
        <p:nvPicPr>
          <p:cNvPr id="8" name="Elemento grafico 67" descr="Fireworks with solid fill">
            <a:extLst>
              <a:ext uri="{FF2B5EF4-FFF2-40B4-BE49-F238E27FC236}">
                <a16:creationId xmlns:a16="http://schemas.microsoft.com/office/drawing/2014/main" id="{433D6620-3DEA-6709-71E0-CEE04F4148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85678" y="6665659"/>
            <a:ext cx="1440000" cy="1440000"/>
          </a:xfrm>
          <a:prstGeom prst="rect">
            <a:avLst/>
          </a:prstGeom>
        </p:spPr>
      </p:pic>
      <p:sp>
        <p:nvSpPr>
          <p:cNvPr id="10" name="Text Box 17">
            <a:extLst>
              <a:ext uri="{FF2B5EF4-FFF2-40B4-BE49-F238E27FC236}">
                <a16:creationId xmlns:a16="http://schemas.microsoft.com/office/drawing/2014/main" id="{37D45661-0123-7FD3-A6E3-C010EC011776}"/>
              </a:ext>
            </a:extLst>
          </p:cNvPr>
          <p:cNvSpPr txBox="1"/>
          <p:nvPr/>
        </p:nvSpPr>
        <p:spPr>
          <a:xfrm>
            <a:off x="2619062" y="1073603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Participatin</a:t>
            </a: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and contributing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includes:</a:t>
            </a:r>
            <a:endParaRPr lang="en-GB" sz="1600" b="1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42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F38B3E-8CE5-4B3E-9140-5DB8199C55CF}"/>
              </a:ext>
            </a:extLst>
          </p:cNvPr>
          <p:cNvSpPr/>
          <p:nvPr/>
        </p:nvSpPr>
        <p:spPr>
          <a:xfrm>
            <a:off x="2317559" y="1479004"/>
            <a:ext cx="4320000" cy="828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/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14392D6A-19B4-4A00-8AA3-4A8A384B31A6}"/>
              </a:ext>
            </a:extLst>
          </p:cNvPr>
          <p:cNvSpPr txBox="1"/>
          <p:nvPr/>
        </p:nvSpPr>
        <p:spPr>
          <a:xfrm>
            <a:off x="759778" y="70669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Four Principles of Inclusion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9710A385-6EAB-417A-BF66-FA145BAFEF32}"/>
              </a:ext>
            </a:extLst>
          </p:cNvPr>
          <p:cNvSpPr txBox="1"/>
          <p:nvPr/>
        </p:nvSpPr>
        <p:spPr>
          <a:xfrm>
            <a:off x="2507556" y="1881013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recognition of what we have achieved.</a:t>
            </a: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A625FE0-3787-4448-8773-2401B25D4386}"/>
              </a:ext>
            </a:extLst>
          </p:cNvPr>
          <p:cNvSpPr txBox="1"/>
          <p:nvPr/>
        </p:nvSpPr>
        <p:spPr>
          <a:xfrm>
            <a:off x="2507556" y="3196206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50" dirty="0">
                <a:solidFill>
                  <a:srgbClr val="000000"/>
                </a:solidFill>
                <a:latin typeface="Arial" panose="020B0604020202020204" pitchFamily="34" charset="0"/>
                <a:ea typeface="ＭＳ 明朝"/>
                <a:cs typeface="Times New Roman"/>
              </a:rPr>
              <a:t>Knowing yourself, growing, believing in yourself and feeling good about yourself.</a:t>
            </a:r>
          </a:p>
        </p:txBody>
      </p:sp>
      <p:pic>
        <p:nvPicPr>
          <p:cNvPr id="9" name="Picture 8" descr="Diploma with solid fill">
            <a:extLst>
              <a:ext uri="{FF2B5EF4-FFF2-40B4-BE49-F238E27FC236}">
                <a16:creationId xmlns:a16="http://schemas.microsoft.com/office/drawing/2014/main" id="{EBAB7715-3238-47BE-AD3A-B0A68F4206B4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2669" y="1970003"/>
            <a:ext cx="1440000" cy="1440000"/>
          </a:xfrm>
          <a:prstGeom prst="rect">
            <a:avLst/>
          </a:prstGeom>
        </p:spPr>
      </p:pic>
      <p:pic>
        <p:nvPicPr>
          <p:cNvPr id="11" name="Picture 10" descr="Grinning face with solid fill with solid fill">
            <a:extLst>
              <a:ext uri="{FF2B5EF4-FFF2-40B4-BE49-F238E27FC236}">
                <a16:creationId xmlns:a16="http://schemas.microsoft.com/office/drawing/2014/main" id="{C5269959-3029-4A03-BF72-9B3DD7A8179C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32669" y="3374186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B4E081-7EC8-185B-D823-7838C4A1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7C146E99-3B5E-CFFB-3957-66B0CC9EB4D1}"/>
              </a:ext>
            </a:extLst>
          </p:cNvPr>
          <p:cNvSpPr txBox="1"/>
          <p:nvPr/>
        </p:nvSpPr>
        <p:spPr>
          <a:xfrm>
            <a:off x="2507556" y="4871053"/>
            <a:ext cx="3960000" cy="165630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difference and change that has happened so far.</a:t>
            </a:r>
          </a:p>
        </p:txBody>
      </p:sp>
      <p:pic>
        <p:nvPicPr>
          <p:cNvPr id="14" name="Picture 9" descr="Hockey Stick Curve Graph with solid fill">
            <a:extLst>
              <a:ext uri="{FF2B5EF4-FFF2-40B4-BE49-F238E27FC236}">
                <a16:creationId xmlns:a16="http://schemas.microsoft.com/office/drawing/2014/main" id="{E1383C3E-329C-0243-A8CB-18F800344A3A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32669" y="4979205"/>
            <a:ext cx="1440000" cy="1440000"/>
          </a:xfrm>
          <a:prstGeom prst="rect">
            <a:avLst/>
          </a:prstGeom>
        </p:spPr>
      </p:pic>
      <p:sp>
        <p:nvSpPr>
          <p:cNvPr id="15" name="Text Box 17">
            <a:extLst>
              <a:ext uri="{FF2B5EF4-FFF2-40B4-BE49-F238E27FC236}">
                <a16:creationId xmlns:a16="http://schemas.microsoft.com/office/drawing/2014/main" id="{1ACCD6BD-6699-6762-14C0-CFD7689C16BE}"/>
              </a:ext>
            </a:extLst>
          </p:cNvPr>
          <p:cNvSpPr txBox="1"/>
          <p:nvPr/>
        </p:nvSpPr>
        <p:spPr>
          <a:xfrm>
            <a:off x="2507556" y="8142604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Understanding how we feel and how this makes us feel through to formal recognition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value.</a:t>
            </a:r>
          </a:p>
        </p:txBody>
      </p:sp>
      <p:pic>
        <p:nvPicPr>
          <p:cNvPr id="16" name="Elemento grafico 67" descr="Boardroom with solid fill">
            <a:extLst>
              <a:ext uri="{FF2B5EF4-FFF2-40B4-BE49-F238E27FC236}">
                <a16:creationId xmlns:a16="http://schemas.microsoft.com/office/drawing/2014/main" id="{B64666F4-F7F7-D59F-253C-15F0C250EF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2669" y="8230804"/>
            <a:ext cx="1440000" cy="1440000"/>
          </a:xfrm>
          <a:prstGeom prst="rect">
            <a:avLst/>
          </a:prstGeom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9F1244C2-6046-B057-308D-DF9DF3E1A474}"/>
              </a:ext>
            </a:extLst>
          </p:cNvPr>
          <p:cNvSpPr txBox="1"/>
          <p:nvPr/>
        </p:nvSpPr>
        <p:spPr>
          <a:xfrm>
            <a:off x="2507556" y="6506252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experience, contribution and learning.</a:t>
            </a:r>
          </a:p>
        </p:txBody>
      </p:sp>
      <p:pic>
        <p:nvPicPr>
          <p:cNvPr id="8" name="Elemento grafico 67" descr="Classroom with solid fill">
            <a:extLst>
              <a:ext uri="{FF2B5EF4-FFF2-40B4-BE49-F238E27FC236}">
                <a16:creationId xmlns:a16="http://schemas.microsoft.com/office/drawing/2014/main" id="{433D6620-3DEA-6709-71E0-CEE04F4148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32669" y="6594452"/>
            <a:ext cx="1440000" cy="1440000"/>
          </a:xfrm>
          <a:prstGeom prst="rect">
            <a:avLst/>
          </a:prstGeom>
        </p:spPr>
      </p:pic>
      <p:sp>
        <p:nvSpPr>
          <p:cNvPr id="10" name="Text Box 17">
            <a:extLst>
              <a:ext uri="{FF2B5EF4-FFF2-40B4-BE49-F238E27FC236}">
                <a16:creationId xmlns:a16="http://schemas.microsoft.com/office/drawing/2014/main" id="{3483D760-BE03-CC66-8582-5E4FCC8E0923}"/>
              </a:ext>
            </a:extLst>
          </p:cNvPr>
          <p:cNvSpPr txBox="1"/>
          <p:nvPr/>
        </p:nvSpPr>
        <p:spPr>
          <a:xfrm>
            <a:off x="2619062" y="1073603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Value and achieving includes:</a:t>
            </a:r>
            <a:endParaRPr lang="en-GB" sz="1600" b="1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287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F38B3E-8CE5-4B3E-9140-5DB8199C55CF}"/>
              </a:ext>
            </a:extLst>
          </p:cNvPr>
          <p:cNvSpPr/>
          <p:nvPr/>
        </p:nvSpPr>
        <p:spPr>
          <a:xfrm>
            <a:off x="2317559" y="1479004"/>
            <a:ext cx="4320000" cy="828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/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14392D6A-19B4-4A00-8AA3-4A8A384B31A6}"/>
              </a:ext>
            </a:extLst>
          </p:cNvPr>
          <p:cNvSpPr txBox="1"/>
          <p:nvPr/>
        </p:nvSpPr>
        <p:spPr>
          <a:xfrm>
            <a:off x="759778" y="70669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All means all!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9710A385-6EAB-417A-BF66-FA145BAFEF32}"/>
              </a:ext>
            </a:extLst>
          </p:cNvPr>
          <p:cNvSpPr txBox="1"/>
          <p:nvPr/>
        </p:nvSpPr>
        <p:spPr>
          <a:xfrm>
            <a:off x="2560565" y="1593581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350" indent="-6350">
              <a:lnSpc>
                <a:spcPct val="107000"/>
              </a:lnSpc>
              <a:spcAft>
                <a:spcPts val="15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is about equality and access. This could mean change and action.</a:t>
            </a:r>
            <a:endParaRPr lang="en-GB" sz="14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A625FE0-3787-4448-8773-2401B25D4386}"/>
              </a:ext>
            </a:extLst>
          </p:cNvPr>
          <p:cNvSpPr txBox="1"/>
          <p:nvPr/>
        </p:nvSpPr>
        <p:spPr>
          <a:xfrm>
            <a:off x="2560565" y="3665774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Inclusion is strong and determined. </a:t>
            </a:r>
          </a:p>
        </p:txBody>
      </p:sp>
      <p:pic>
        <p:nvPicPr>
          <p:cNvPr id="9" name="Picture 8" descr="Thumbs up sign with solid fill">
            <a:extLst>
              <a:ext uri="{FF2B5EF4-FFF2-40B4-BE49-F238E27FC236}">
                <a16:creationId xmlns:a16="http://schemas.microsoft.com/office/drawing/2014/main" id="{EBAB7715-3238-47BE-AD3A-B0A68F4206B4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678" y="1682571"/>
            <a:ext cx="1440000" cy="1440000"/>
          </a:xfrm>
          <a:prstGeom prst="rect">
            <a:avLst/>
          </a:prstGeom>
        </p:spPr>
      </p:pic>
      <p:pic>
        <p:nvPicPr>
          <p:cNvPr id="11" name="Picture 10" descr="Muscular arm with solid fill">
            <a:extLst>
              <a:ext uri="{FF2B5EF4-FFF2-40B4-BE49-F238E27FC236}">
                <a16:creationId xmlns:a16="http://schemas.microsoft.com/office/drawing/2014/main" id="{C5269959-3029-4A03-BF72-9B3DD7A8179C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85678" y="3765908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B4E081-7EC8-185B-D823-7838C4A1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7C146E99-3B5E-CFFB-3957-66B0CC9EB4D1}"/>
              </a:ext>
            </a:extLst>
          </p:cNvPr>
          <p:cNvSpPr txBox="1"/>
          <p:nvPr/>
        </p:nvSpPr>
        <p:spPr>
          <a:xfrm>
            <a:off x="2560565" y="5741093"/>
            <a:ext cx="3960000" cy="165630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Inclusion is achieved depends on the people, the situation and the resources available.</a:t>
            </a:r>
          </a:p>
        </p:txBody>
      </p:sp>
      <p:pic>
        <p:nvPicPr>
          <p:cNvPr id="14" name="Picture 9" descr="Meeting with solid fill">
            <a:extLst>
              <a:ext uri="{FF2B5EF4-FFF2-40B4-BE49-F238E27FC236}">
                <a16:creationId xmlns:a16="http://schemas.microsoft.com/office/drawing/2014/main" id="{E1383C3E-329C-0243-A8CB-18F800344A3A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85678" y="5849245"/>
            <a:ext cx="1440000" cy="1440000"/>
          </a:xfrm>
          <a:prstGeom prst="rect">
            <a:avLst/>
          </a:prstGeom>
        </p:spPr>
      </p:pic>
      <p:sp>
        <p:nvSpPr>
          <p:cNvPr id="15" name="Text Box 17">
            <a:extLst>
              <a:ext uri="{FF2B5EF4-FFF2-40B4-BE49-F238E27FC236}">
                <a16:creationId xmlns:a16="http://schemas.microsoft.com/office/drawing/2014/main" id="{1ACCD6BD-6699-6762-14C0-CFD7689C16BE}"/>
              </a:ext>
            </a:extLst>
          </p:cNvPr>
          <p:cNvSpPr txBox="1"/>
          <p:nvPr/>
        </p:nvSpPr>
        <p:spPr>
          <a:xfrm>
            <a:off x="2560565" y="7681434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Nothing about us without us.</a:t>
            </a:r>
          </a:p>
        </p:txBody>
      </p:sp>
      <p:pic>
        <p:nvPicPr>
          <p:cNvPr id="16" name="Elemento grafico 67" descr="Cheers with solid fill">
            <a:extLst>
              <a:ext uri="{FF2B5EF4-FFF2-40B4-BE49-F238E27FC236}">
                <a16:creationId xmlns:a16="http://schemas.microsoft.com/office/drawing/2014/main" id="{B64666F4-F7F7-D59F-253C-15F0C250EF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85678" y="776963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2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D75F1B-807F-B3B2-5B26-A0014F6C9299}"/>
              </a:ext>
            </a:extLst>
          </p:cNvPr>
          <p:cNvSpPr/>
          <p:nvPr/>
        </p:nvSpPr>
        <p:spPr>
          <a:xfrm>
            <a:off x="2532920" y="1664493"/>
            <a:ext cx="4320000" cy="1737731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ext Box 55"/>
          <p:cNvSpPr txBox="1"/>
          <p:nvPr/>
        </p:nvSpPr>
        <p:spPr>
          <a:xfrm>
            <a:off x="2712920" y="1664493"/>
            <a:ext cx="3960000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600" b="1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Take breaks or pause. </a:t>
            </a:r>
            <a:r>
              <a:rPr lang="en-US" sz="16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It's important to take breaks when reading a long document so that you do not get tired or lose focus. </a:t>
            </a:r>
            <a:endParaRPr lang="en-US" sz="1600" dirty="0">
              <a:solidFill>
                <a:srgbClr val="1F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4"/>
          <p:cNvSpPr txBox="1"/>
          <p:nvPr/>
        </p:nvSpPr>
        <p:spPr>
          <a:xfrm>
            <a:off x="736600" y="751364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3000" b="1" kern="50" dirty="0">
                <a:solidFill>
                  <a:srgbClr val="000000"/>
                </a:solidFill>
                <a:latin typeface="Arial"/>
              </a:rPr>
              <a:t>Document guidance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8" name="Picture 7" descr="Pause with solid fill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574" y="1850924"/>
            <a:ext cx="1440000" cy="14400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B860FB5-AEE2-1D0A-3AEC-0716E1C4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BF01AD-543B-8446-87DD-08F77DF84C96}"/>
              </a:ext>
            </a:extLst>
          </p:cNvPr>
          <p:cNvSpPr/>
          <p:nvPr/>
        </p:nvSpPr>
        <p:spPr>
          <a:xfrm>
            <a:off x="736600" y="3540807"/>
            <a:ext cx="6148071" cy="2075798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EF914-EFD1-926A-8D70-BAB8193F14FD}"/>
              </a:ext>
            </a:extLst>
          </p:cNvPr>
          <p:cNvSpPr txBox="1"/>
          <p:nvPr/>
        </p:nvSpPr>
        <p:spPr>
          <a:xfrm>
            <a:off x="782955" y="3583119"/>
            <a:ext cx="61480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24815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n-US" sz="16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n-US" sz="16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phrases in this document</a:t>
            </a:r>
            <a:r>
              <a:rPr lang="en-US" sz="16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1600" spc="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capitalised</a:t>
            </a:r>
            <a:r>
              <a:rPr lang="en-US" sz="16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16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sz="16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en-US" sz="1600" spc="1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en-US" sz="16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community: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5D7A3B-FE43-F029-44E0-E7B643BAC909}"/>
              </a:ext>
            </a:extLst>
          </p:cNvPr>
          <p:cNvSpPr txBox="1"/>
          <p:nvPr/>
        </p:nvSpPr>
        <p:spPr>
          <a:xfrm>
            <a:off x="821775" y="4266611"/>
            <a:ext cx="3782290" cy="110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424815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Disabled</a:t>
            </a:r>
            <a:r>
              <a:rPr lang="en-US" sz="1600" b="1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sz="1600" b="1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marR="424815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n-US" sz="1600" b="1" spc="-2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Disabled</a:t>
            </a:r>
            <a:r>
              <a:rPr lang="en-US" sz="1600" b="1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35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r>
              <a:rPr lang="en-US"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r>
              <a:rPr lang="en-US" sz="1600" b="1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135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Inclusio</a:t>
            </a:r>
            <a:r>
              <a:rPr lang="en-US" sz="1600" b="1" spc="-24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56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8B80ED-0F67-1896-88B8-8D450FADB828}"/>
              </a:ext>
            </a:extLst>
          </p:cNvPr>
          <p:cNvSpPr/>
          <p:nvPr/>
        </p:nvSpPr>
        <p:spPr>
          <a:xfrm>
            <a:off x="2629714" y="1874535"/>
            <a:ext cx="4320000" cy="162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Text Box 327"/>
          <p:cNvSpPr txBox="1"/>
          <p:nvPr/>
        </p:nvSpPr>
        <p:spPr>
          <a:xfrm>
            <a:off x="707390" y="745332"/>
            <a:ext cx="611886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means all!</a:t>
            </a:r>
            <a:endParaRPr lang="en-GB" sz="3000" b="1" kern="5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 Box 328"/>
          <p:cNvSpPr txBox="1"/>
          <p:nvPr/>
        </p:nvSpPr>
        <p:spPr>
          <a:xfrm>
            <a:off x="2890163" y="2162090"/>
            <a:ext cx="3826593" cy="106851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GB" sz="160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Inclusion can be an emotional connection too, 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like the emotions you feel when you are a part of a band</a:t>
            </a:r>
            <a:r>
              <a:rPr lang="en-GB" sz="1600" dirty="0">
                <a:solidFill>
                  <a:srgbClr val="000000"/>
                </a:solidFill>
                <a:effectLst/>
                <a:latin typeface="Arial"/>
                <a:ea typeface="+mn-lt"/>
                <a:cs typeface="+mn-lt"/>
              </a:rPr>
              <a:t>.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For example</a:t>
            </a:r>
            <a:r>
              <a:rPr lang="en-GB" sz="160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:</a:t>
            </a:r>
          </a:p>
        </p:txBody>
      </p:sp>
      <p:pic>
        <p:nvPicPr>
          <p:cNvPr id="171" name="Picture 170" descr="Drum set with solid fill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24776" y="1964535"/>
            <a:ext cx="1440000" cy="1440000"/>
          </a:xfrm>
          <a:prstGeom prst="rect">
            <a:avLst/>
          </a:prstGeom>
        </p:spPr>
      </p:pic>
      <p:sp>
        <p:nvSpPr>
          <p:cNvPr id="172" name="Text Box 386"/>
          <p:cNvSpPr txBox="1"/>
          <p:nvPr/>
        </p:nvSpPr>
        <p:spPr>
          <a:xfrm>
            <a:off x="889498" y="5641600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feel I belong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73" name="Picture 172" descr="Group success with solid fill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125117" y="4201593"/>
            <a:ext cx="1440000" cy="1440000"/>
          </a:xfrm>
          <a:prstGeom prst="rect">
            <a:avLst/>
          </a:prstGeom>
        </p:spPr>
      </p:pic>
      <p:sp>
        <p:nvSpPr>
          <p:cNvPr id="174" name="Text Box 387"/>
          <p:cNvSpPr txBox="1"/>
          <p:nvPr/>
        </p:nvSpPr>
        <p:spPr>
          <a:xfrm>
            <a:off x="2753634" y="5663304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5000"/>
              </a:lnSpc>
              <a:spcAft>
                <a:spcPts val="15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feel valued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75" name="Picture 174" descr="Thumbs up sign with solid fill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935334" y="4223304"/>
            <a:ext cx="1440000" cy="1440000"/>
          </a:xfrm>
          <a:prstGeom prst="rect">
            <a:avLst/>
          </a:prstGeom>
        </p:spPr>
      </p:pic>
      <p:sp>
        <p:nvSpPr>
          <p:cNvPr id="176" name="Text Box 388"/>
          <p:cNvSpPr txBox="1"/>
          <p:nvPr/>
        </p:nvSpPr>
        <p:spPr>
          <a:xfrm>
            <a:off x="678647" y="8579854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feel happy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Picture 176" descr="Smiling face with solid fill with solid fill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80560" y="7040409"/>
            <a:ext cx="1440000" cy="1440000"/>
          </a:xfrm>
          <a:prstGeom prst="rect">
            <a:avLst/>
          </a:prstGeom>
        </p:spPr>
      </p:pic>
      <p:sp>
        <p:nvSpPr>
          <p:cNvPr id="178" name="Text Box 389"/>
          <p:cNvSpPr txBox="1"/>
          <p:nvPr/>
        </p:nvSpPr>
        <p:spPr>
          <a:xfrm>
            <a:off x="2587802" y="8707912"/>
            <a:ext cx="1803401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feel I have done good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9" name="Picture 178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769503" y="7040409"/>
            <a:ext cx="1440000" cy="1440000"/>
          </a:xfrm>
          <a:prstGeom prst="rect">
            <a:avLst/>
          </a:prstGeom>
        </p:spPr>
      </p:pic>
      <p:sp>
        <p:nvSpPr>
          <p:cNvPr id="180" name="Text Box 390"/>
          <p:cNvSpPr txBox="1"/>
          <p:nvPr/>
        </p:nvSpPr>
        <p:spPr>
          <a:xfrm>
            <a:off x="4602713" y="8707912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feel I need to learn more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81" name="Picture 180" descr="Classroom with solid fill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728769" y="7040409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959D4-D450-86BD-9C00-81055131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385">
            <a:extLst>
              <a:ext uri="{FF2B5EF4-FFF2-40B4-BE49-F238E27FC236}">
                <a16:creationId xmlns:a16="http://schemas.microsoft.com/office/drawing/2014/main" id="{229F180F-CF7C-2A0B-11A9-C5A95AD7BA5E}"/>
              </a:ext>
            </a:extLst>
          </p:cNvPr>
          <p:cNvSpPr txBox="1"/>
          <p:nvPr/>
        </p:nvSpPr>
        <p:spPr>
          <a:xfrm>
            <a:off x="4721653" y="5675947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feel success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70" descr="Aspiration with solid fill">
            <a:extLst>
              <a:ext uri="{FF2B5EF4-FFF2-40B4-BE49-F238E27FC236}">
                <a16:creationId xmlns:a16="http://schemas.microsoft.com/office/drawing/2014/main" id="{0ADB8934-B498-0C31-51C9-3D7420047607}"/>
              </a:ext>
            </a:extLst>
          </p:cNvPr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903353" y="423594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3635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E46FA2-4935-41F3-B21E-7DEFBD0F2391}"/>
              </a:ext>
            </a:extLst>
          </p:cNvPr>
          <p:cNvSpPr/>
          <p:nvPr/>
        </p:nvSpPr>
        <p:spPr>
          <a:xfrm>
            <a:off x="2521490" y="972987"/>
            <a:ext cx="4320000" cy="864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4">
            <a:extLst>
              <a:ext uri="{FF2B5EF4-FFF2-40B4-BE49-F238E27FC236}">
                <a16:creationId xmlns:a16="http://schemas.microsoft.com/office/drawing/2014/main" id="{68DEE997-6458-4F0B-941F-844FA820EA5C}"/>
              </a:ext>
            </a:extLst>
          </p:cNvPr>
          <p:cNvSpPr txBox="1"/>
          <p:nvPr/>
        </p:nvSpPr>
        <p:spPr>
          <a:xfrm>
            <a:off x="2707110" y="7558385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was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through the following areas on the next page.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 descr="Arrow Right with solid fill">
            <a:extLst>
              <a:ext uri="{FF2B5EF4-FFF2-40B4-BE49-F238E27FC236}">
                <a16:creationId xmlns:a16="http://schemas.microsoft.com/office/drawing/2014/main" id="{2A9E2C3C-F1A6-4455-A07C-EF2DF07E9216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1421" y="7568521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C11FF4-4E45-84DC-FADC-5B6FDADB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40F92DD-9AD2-0225-E47C-506E84ED8A87}"/>
              </a:ext>
            </a:extLst>
          </p:cNvPr>
          <p:cNvSpPr txBox="1">
            <a:spLocks/>
          </p:cNvSpPr>
          <p:nvPr/>
        </p:nvSpPr>
        <p:spPr>
          <a:xfrm>
            <a:off x="5572443" y="100591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4">
            <a:extLst>
              <a:ext uri="{FF2B5EF4-FFF2-40B4-BE49-F238E27FC236}">
                <a16:creationId xmlns:a16="http://schemas.microsoft.com/office/drawing/2014/main" id="{A9E93F95-DDD1-2B8D-C6D0-F7153A2DA6B7}"/>
              </a:ext>
            </a:extLst>
          </p:cNvPr>
          <p:cNvSpPr txBox="1"/>
          <p:nvPr/>
        </p:nvSpPr>
        <p:spPr>
          <a:xfrm>
            <a:off x="2707110" y="1255874"/>
            <a:ext cx="3960000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Everyone has a different journey. </a:t>
            </a:r>
          </a:p>
        </p:txBody>
      </p:sp>
      <p:pic>
        <p:nvPicPr>
          <p:cNvPr id="11" name="Picture 17" descr="Signpost with solid fill">
            <a:extLst>
              <a:ext uri="{FF2B5EF4-FFF2-40B4-BE49-F238E27FC236}">
                <a16:creationId xmlns:a16="http://schemas.microsoft.com/office/drawing/2014/main" id="{DF48CE1B-9D6F-88C3-60EE-136906FF9FF0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1421" y="1345874"/>
            <a:ext cx="1440000" cy="1440000"/>
          </a:xfrm>
          <a:prstGeom prst="rect">
            <a:avLst/>
          </a:prstGeom>
        </p:spPr>
      </p:pic>
      <p:sp>
        <p:nvSpPr>
          <p:cNvPr id="13" name="Text Box 72">
            <a:extLst>
              <a:ext uri="{FF2B5EF4-FFF2-40B4-BE49-F238E27FC236}">
                <a16:creationId xmlns:a16="http://schemas.microsoft.com/office/drawing/2014/main" id="{8DED851E-2791-EFC9-567E-3C7BC8D6BE36}"/>
              </a:ext>
            </a:extLst>
          </p:cNvPr>
          <p:cNvSpPr txBox="1"/>
          <p:nvPr/>
        </p:nvSpPr>
        <p:spPr>
          <a:xfrm>
            <a:off x="2707110" y="3299216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 must work together to understand inequality so that we can address it.</a:t>
            </a:r>
          </a:p>
        </p:txBody>
      </p:sp>
      <p:pic>
        <p:nvPicPr>
          <p:cNvPr id="14" name="Picture 14" descr="Handshake with solid fill">
            <a:extLst>
              <a:ext uri="{FF2B5EF4-FFF2-40B4-BE49-F238E27FC236}">
                <a16:creationId xmlns:a16="http://schemas.microsoft.com/office/drawing/2014/main" id="{B3C39534-8B06-429E-95A9-902EFF6A248B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1421" y="3387416"/>
            <a:ext cx="1440000" cy="1440000"/>
          </a:xfrm>
          <a:prstGeom prst="rect">
            <a:avLst/>
          </a:prstGeom>
        </p:spPr>
      </p:pic>
      <p:sp>
        <p:nvSpPr>
          <p:cNvPr id="4" name="Text Box 72">
            <a:extLst>
              <a:ext uri="{FF2B5EF4-FFF2-40B4-BE49-F238E27FC236}">
                <a16:creationId xmlns:a16="http://schemas.microsoft.com/office/drawing/2014/main" id="{15E5828C-A474-862E-4095-89420C898507}"/>
              </a:ext>
            </a:extLst>
          </p:cNvPr>
          <p:cNvSpPr txBox="1"/>
          <p:nvPr/>
        </p:nvSpPr>
        <p:spPr>
          <a:xfrm>
            <a:off x="2707110" y="5533503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We found it important to think more carefully about our work.</a:t>
            </a:r>
          </a:p>
        </p:txBody>
      </p:sp>
      <p:pic>
        <p:nvPicPr>
          <p:cNvPr id="5" name="Picture 14" descr="Person with idea with solid fill">
            <a:extLst>
              <a:ext uri="{FF2B5EF4-FFF2-40B4-BE49-F238E27FC236}">
                <a16:creationId xmlns:a16="http://schemas.microsoft.com/office/drawing/2014/main" id="{DEBBD931-D9E1-2CF9-505A-3E8E065C0F3C}"/>
              </a:ext>
            </a:extLst>
          </p:cNvPr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41421" y="562170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67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0BF8C9-4F34-6415-4221-894199F3BA8F}"/>
              </a:ext>
            </a:extLst>
          </p:cNvPr>
          <p:cNvSpPr/>
          <p:nvPr/>
        </p:nvSpPr>
        <p:spPr>
          <a:xfrm>
            <a:off x="2442344" y="1252629"/>
            <a:ext cx="4320000" cy="162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Text Box 328"/>
          <p:cNvSpPr txBox="1"/>
          <p:nvPr/>
        </p:nvSpPr>
        <p:spPr>
          <a:xfrm>
            <a:off x="2621734" y="1575484"/>
            <a:ext cx="3961130" cy="112759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US" sz="16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We found it important to think more carefully about our work through:</a:t>
            </a:r>
          </a:p>
        </p:txBody>
      </p:sp>
      <p:sp>
        <p:nvSpPr>
          <p:cNvPr id="170" name="Text Box 385"/>
          <p:cNvSpPr txBox="1"/>
          <p:nvPr/>
        </p:nvSpPr>
        <p:spPr>
          <a:xfrm>
            <a:off x="634819" y="5243309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values, beliefs and attitudes</a:t>
            </a:r>
          </a:p>
        </p:txBody>
      </p:sp>
      <p:pic>
        <p:nvPicPr>
          <p:cNvPr id="171" name="Picture 170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4819" y="3417049"/>
            <a:ext cx="1800000" cy="1800000"/>
          </a:xfrm>
          <a:prstGeom prst="rect">
            <a:avLst/>
          </a:prstGeom>
        </p:spPr>
      </p:pic>
      <p:sp>
        <p:nvSpPr>
          <p:cNvPr id="172" name="Text Box 386"/>
          <p:cNvSpPr txBox="1"/>
          <p:nvPr/>
        </p:nvSpPr>
        <p:spPr>
          <a:xfrm>
            <a:off x="2798899" y="5243309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 and equality</a:t>
            </a:r>
          </a:p>
        </p:txBody>
      </p:sp>
      <p:pic>
        <p:nvPicPr>
          <p:cNvPr id="173" name="Picture 172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798899" y="3417049"/>
            <a:ext cx="1800000" cy="1800000"/>
          </a:xfrm>
          <a:prstGeom prst="rect">
            <a:avLst/>
          </a:prstGeom>
        </p:spPr>
      </p:pic>
      <p:sp>
        <p:nvSpPr>
          <p:cNvPr id="174" name="Text Box 387"/>
          <p:cNvSpPr txBox="1"/>
          <p:nvPr/>
        </p:nvSpPr>
        <p:spPr>
          <a:xfrm>
            <a:off x="4972094" y="5216776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5000"/>
              </a:lnSpc>
              <a:spcAft>
                <a:spcPts val="15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Social Model of Disability</a:t>
            </a:r>
          </a:p>
        </p:txBody>
      </p:sp>
      <p:pic>
        <p:nvPicPr>
          <p:cNvPr id="175" name="Picture 174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962344" y="3417049"/>
            <a:ext cx="1800000" cy="1800000"/>
          </a:xfrm>
          <a:prstGeom prst="rect">
            <a:avLst/>
          </a:prstGeom>
        </p:spPr>
      </p:pic>
      <p:sp>
        <p:nvSpPr>
          <p:cNvPr id="176" name="Text Box 388"/>
          <p:cNvSpPr txBox="1"/>
          <p:nvPr/>
        </p:nvSpPr>
        <p:spPr>
          <a:xfrm>
            <a:off x="629104" y="8129384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 and leadership</a:t>
            </a:r>
          </a:p>
        </p:txBody>
      </p:sp>
      <p:pic>
        <p:nvPicPr>
          <p:cNvPr id="177" name="Picture 176" descr="Management with solid fill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29104" y="6303124"/>
            <a:ext cx="1800000" cy="1800000"/>
          </a:xfrm>
          <a:prstGeom prst="rect">
            <a:avLst/>
          </a:prstGeom>
        </p:spPr>
      </p:pic>
      <p:sp>
        <p:nvSpPr>
          <p:cNvPr id="178" name="Text Box 389"/>
          <p:cNvSpPr txBox="1"/>
          <p:nvPr/>
        </p:nvSpPr>
        <p:spPr>
          <a:xfrm>
            <a:off x="2699702" y="7938487"/>
            <a:ext cx="2163445" cy="144097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Our working practices and cultures</a:t>
            </a:r>
          </a:p>
        </p:txBody>
      </p:sp>
      <p:pic>
        <p:nvPicPr>
          <p:cNvPr id="179" name="Picture 178" descr="Boardroom with solid fill"/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793184" y="6303124"/>
            <a:ext cx="1800000" cy="1800000"/>
          </a:xfrm>
          <a:prstGeom prst="rect">
            <a:avLst/>
          </a:prstGeom>
        </p:spPr>
      </p:pic>
      <p:sp>
        <p:nvSpPr>
          <p:cNvPr id="180" name="Text Box 390"/>
          <p:cNvSpPr txBox="1"/>
          <p:nvPr/>
        </p:nvSpPr>
        <p:spPr>
          <a:xfrm>
            <a:off x="4956629" y="8129384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</a:p>
        </p:txBody>
      </p:sp>
      <p:pic>
        <p:nvPicPr>
          <p:cNvPr id="181" name="Picture 180" descr="Person with idea with solid fill"/>
          <p:cNvPicPr/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4956629" y="6280264"/>
            <a:ext cx="1800000" cy="1800000"/>
          </a:xfrm>
          <a:prstGeom prst="rect">
            <a:avLst/>
          </a:prstGeom>
        </p:spPr>
      </p:pic>
      <p:pic>
        <p:nvPicPr>
          <p:cNvPr id="182" name="Picture 181"/>
          <p:cNvPicPr/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634819" y="1072629"/>
            <a:ext cx="1800000" cy="180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959D4-D450-86BD-9C00-81055131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08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Box 385"/>
          <p:cNvSpPr txBox="1"/>
          <p:nvPr/>
        </p:nvSpPr>
        <p:spPr>
          <a:xfrm>
            <a:off x="549504" y="2942069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shift in the balance of power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1" name="Picture 170" descr="Weights Uneven with solid fill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8619" y="1115809"/>
            <a:ext cx="1800000" cy="1800000"/>
          </a:xfrm>
          <a:prstGeom prst="rect">
            <a:avLst/>
          </a:prstGeom>
        </p:spPr>
      </p:pic>
      <p:sp>
        <p:nvSpPr>
          <p:cNvPr id="172" name="Text Box 386"/>
          <p:cNvSpPr txBox="1"/>
          <p:nvPr/>
        </p:nvSpPr>
        <p:spPr>
          <a:xfrm>
            <a:off x="2722699" y="2942069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Working together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73" name="Picture 172" descr="Handshake with solid fill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722699" y="1115809"/>
            <a:ext cx="1800000" cy="1800000"/>
          </a:xfrm>
          <a:prstGeom prst="rect">
            <a:avLst/>
          </a:prstGeom>
        </p:spPr>
      </p:pic>
      <p:sp>
        <p:nvSpPr>
          <p:cNvPr id="174" name="Text Box 387"/>
          <p:cNvSpPr txBox="1"/>
          <p:nvPr/>
        </p:nvSpPr>
        <p:spPr>
          <a:xfrm>
            <a:off x="4886144" y="2942069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5000"/>
              </a:lnSpc>
              <a:spcAft>
                <a:spcPts val="15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justice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175" name="Picture 174" descr="Gavel with solid fill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886144" y="1115809"/>
            <a:ext cx="1800000" cy="1800000"/>
          </a:xfrm>
          <a:prstGeom prst="rect">
            <a:avLst/>
          </a:prstGeom>
        </p:spPr>
      </p:pic>
      <p:sp>
        <p:nvSpPr>
          <p:cNvPr id="176" name="Text Box 388"/>
          <p:cNvSpPr txBox="1"/>
          <p:nvPr/>
        </p:nvSpPr>
        <p:spPr>
          <a:xfrm>
            <a:off x="552904" y="5828144"/>
            <a:ext cx="1803400" cy="10591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Bringing about change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Picture 176" descr="Thumbs up sign with solid fill"/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52904" y="4001884"/>
            <a:ext cx="1800000" cy="180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1959D4-D450-86BD-9C00-81055131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36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E46FA2-4935-41F3-B21E-7DEFBD0F2391}"/>
              </a:ext>
            </a:extLst>
          </p:cNvPr>
          <p:cNvSpPr/>
          <p:nvPr/>
        </p:nvSpPr>
        <p:spPr>
          <a:xfrm>
            <a:off x="2527110" y="1010061"/>
            <a:ext cx="4320000" cy="162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C11FF4-4E45-84DC-FADC-5B6FDADB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40F92DD-9AD2-0225-E47C-506E84ED8A87}"/>
              </a:ext>
            </a:extLst>
          </p:cNvPr>
          <p:cNvSpPr txBox="1">
            <a:spLocks/>
          </p:cNvSpPr>
          <p:nvPr/>
        </p:nvSpPr>
        <p:spPr>
          <a:xfrm>
            <a:off x="5572443" y="100591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4">
            <a:extLst>
              <a:ext uri="{FF2B5EF4-FFF2-40B4-BE49-F238E27FC236}">
                <a16:creationId xmlns:a16="http://schemas.microsoft.com/office/drawing/2014/main" id="{A9E93F95-DDD1-2B8D-C6D0-F7153A2DA6B7}"/>
              </a:ext>
            </a:extLst>
          </p:cNvPr>
          <p:cNvSpPr txBox="1"/>
          <p:nvPr/>
        </p:nvSpPr>
        <p:spPr>
          <a:xfrm>
            <a:off x="2707110" y="1010061"/>
            <a:ext cx="3960000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US" sz="16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Reflection and learning lead to planning and action for real change.</a:t>
            </a:r>
          </a:p>
        </p:txBody>
      </p:sp>
      <p:pic>
        <p:nvPicPr>
          <p:cNvPr id="11" name="Picture 17" descr="Classroom with solid fill">
            <a:extLst>
              <a:ext uri="{FF2B5EF4-FFF2-40B4-BE49-F238E27FC236}">
                <a16:creationId xmlns:a16="http://schemas.microsoft.com/office/drawing/2014/main" id="{DF48CE1B-9D6F-88C3-60EE-136906FF9FF0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1421" y="1100061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36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F38B3E-8CE5-4B3E-9140-5DB8199C55CF}"/>
              </a:ext>
            </a:extLst>
          </p:cNvPr>
          <p:cNvSpPr/>
          <p:nvPr/>
        </p:nvSpPr>
        <p:spPr>
          <a:xfrm>
            <a:off x="2317559" y="1479004"/>
            <a:ext cx="4320000" cy="828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/>
          </a:p>
        </p:txBody>
      </p:sp>
      <p:sp>
        <p:nvSpPr>
          <p:cNvPr id="4" name="Text Box 51">
            <a:extLst>
              <a:ext uri="{FF2B5EF4-FFF2-40B4-BE49-F238E27FC236}">
                <a16:creationId xmlns:a16="http://schemas.microsoft.com/office/drawing/2014/main" id="{14392D6A-19B4-4A00-8AA3-4A8A384B31A6}"/>
              </a:ext>
            </a:extLst>
          </p:cNvPr>
          <p:cNvSpPr txBox="1"/>
          <p:nvPr/>
        </p:nvSpPr>
        <p:spPr>
          <a:xfrm>
            <a:off x="759778" y="706699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effectLst/>
                <a:latin typeface="Arial"/>
              </a:rPr>
              <a:t>What is next?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9710A385-6EAB-417A-BF66-FA145BAFEF32}"/>
              </a:ext>
            </a:extLst>
          </p:cNvPr>
          <p:cNvSpPr txBox="1"/>
          <p:nvPr/>
        </p:nvSpPr>
        <p:spPr>
          <a:xfrm>
            <a:off x="2677559" y="2988884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solidFill>
                  <a:srgbClr val="00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</a:t>
            </a:r>
            <a:r>
              <a:rPr lang="en-US" sz="1600" kern="50" dirty="0">
                <a:solidFill>
                  <a:srgbClr val="00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hat is missing?</a:t>
            </a:r>
            <a:endParaRPr lang="en-GB" sz="14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A625FE0-3787-4448-8773-2401B25D4386}"/>
              </a:ext>
            </a:extLst>
          </p:cNvPr>
          <p:cNvSpPr txBox="1"/>
          <p:nvPr/>
        </p:nvSpPr>
        <p:spPr>
          <a:xfrm>
            <a:off x="2677559" y="4632848"/>
            <a:ext cx="3749745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can you change or provide input so tha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 this is useful to you?</a:t>
            </a:r>
            <a:endParaRPr lang="en-US" sz="16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Puzzle pieces with solid fill">
            <a:extLst>
              <a:ext uri="{FF2B5EF4-FFF2-40B4-BE49-F238E27FC236}">
                <a16:creationId xmlns:a16="http://schemas.microsoft.com/office/drawing/2014/main" id="{EBAB7715-3238-47BE-AD3A-B0A68F4206B4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2672" y="3107231"/>
            <a:ext cx="1440000" cy="1440000"/>
          </a:xfrm>
          <a:prstGeom prst="rect">
            <a:avLst/>
          </a:prstGeom>
        </p:spPr>
      </p:pic>
      <p:pic>
        <p:nvPicPr>
          <p:cNvPr id="11" name="Picture 10" descr="Management with solid fill">
            <a:extLst>
              <a:ext uri="{FF2B5EF4-FFF2-40B4-BE49-F238E27FC236}">
                <a16:creationId xmlns:a16="http://schemas.microsoft.com/office/drawing/2014/main" id="{C5269959-3029-4A03-BF72-9B3DD7A8179C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02672" y="4771210"/>
            <a:ext cx="1363544" cy="13635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B4E081-7EC8-185B-D823-7838C4A1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6">
            <a:extLst>
              <a:ext uri="{FF2B5EF4-FFF2-40B4-BE49-F238E27FC236}">
                <a16:creationId xmlns:a16="http://schemas.microsoft.com/office/drawing/2014/main" id="{7C146E99-3B5E-CFFB-3957-66B0CC9EB4D1}"/>
              </a:ext>
            </a:extLst>
          </p:cNvPr>
          <p:cNvSpPr txBox="1"/>
          <p:nvPr/>
        </p:nvSpPr>
        <p:spPr>
          <a:xfrm>
            <a:off x="2677559" y="6230876"/>
            <a:ext cx="3960000" cy="165630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change will this make?</a:t>
            </a:r>
          </a:p>
        </p:txBody>
      </p:sp>
      <p:pic>
        <p:nvPicPr>
          <p:cNvPr id="14" name="Picture 9" descr="Questions with solid fill">
            <a:extLst>
              <a:ext uri="{FF2B5EF4-FFF2-40B4-BE49-F238E27FC236}">
                <a16:creationId xmlns:a16="http://schemas.microsoft.com/office/drawing/2014/main" id="{E1383C3E-329C-0243-A8CB-18F800344A3A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02672" y="6339028"/>
            <a:ext cx="1440000" cy="1440000"/>
          </a:xfrm>
          <a:prstGeom prst="rect">
            <a:avLst/>
          </a:prstGeom>
        </p:spPr>
      </p:pic>
      <p:sp>
        <p:nvSpPr>
          <p:cNvPr id="15" name="Text Box 17">
            <a:extLst>
              <a:ext uri="{FF2B5EF4-FFF2-40B4-BE49-F238E27FC236}">
                <a16:creationId xmlns:a16="http://schemas.microsoft.com/office/drawing/2014/main" id="{1ACCD6BD-6699-6762-14C0-CFD7689C16BE}"/>
              </a:ext>
            </a:extLst>
          </p:cNvPr>
          <p:cNvSpPr txBox="1"/>
          <p:nvPr/>
        </p:nvSpPr>
        <p:spPr>
          <a:xfrm>
            <a:off x="2677559" y="7856874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will that change look like?</a:t>
            </a:r>
          </a:p>
        </p:txBody>
      </p:sp>
      <p:pic>
        <p:nvPicPr>
          <p:cNvPr id="16" name="Elemento grafico 67" descr="Person with idea with solid fill">
            <a:extLst>
              <a:ext uri="{FF2B5EF4-FFF2-40B4-BE49-F238E27FC236}">
                <a16:creationId xmlns:a16="http://schemas.microsoft.com/office/drawing/2014/main" id="{B64666F4-F7F7-D59F-253C-15F0C250EF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02672" y="7945074"/>
            <a:ext cx="1440000" cy="1440000"/>
          </a:xfrm>
          <a:prstGeom prst="rect">
            <a:avLst/>
          </a:prstGeom>
        </p:spPr>
      </p:pic>
      <p:sp>
        <p:nvSpPr>
          <p:cNvPr id="6" name="Text Box 25">
            <a:extLst>
              <a:ext uri="{FF2B5EF4-FFF2-40B4-BE49-F238E27FC236}">
                <a16:creationId xmlns:a16="http://schemas.microsoft.com/office/drawing/2014/main" id="{CC59474E-8553-1123-5001-1B0E7F3E1EF5}"/>
              </a:ext>
            </a:extLst>
          </p:cNvPr>
          <p:cNvSpPr txBox="1"/>
          <p:nvPr/>
        </p:nvSpPr>
        <p:spPr>
          <a:xfrm>
            <a:off x="2677559" y="1370904"/>
            <a:ext cx="396000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15"/>
              </a:spcAft>
            </a:pPr>
            <a:r>
              <a:rPr lang="en-GB" sz="1600" kern="50" dirty="0">
                <a:solidFill>
                  <a:srgbClr val="000000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Questions we need to ask ourselves:</a:t>
            </a:r>
            <a:endParaRPr lang="en-GB" sz="14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8" name="Picture 8" descr="Question Mark with solid fill">
            <a:extLst>
              <a:ext uri="{FF2B5EF4-FFF2-40B4-BE49-F238E27FC236}">
                <a16:creationId xmlns:a16="http://schemas.microsoft.com/office/drawing/2014/main" id="{FF739F46-AEEB-B6D7-505F-41B7FC2F9E86}"/>
              </a:ext>
            </a:extLst>
          </p:cNvPr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4444" y="148148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54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E46FA2-4935-41F3-B21E-7DEFBD0F2391}"/>
              </a:ext>
            </a:extLst>
          </p:cNvPr>
          <p:cNvSpPr/>
          <p:nvPr/>
        </p:nvSpPr>
        <p:spPr>
          <a:xfrm>
            <a:off x="2521490" y="972987"/>
            <a:ext cx="4320000" cy="864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64">
            <a:extLst>
              <a:ext uri="{FF2B5EF4-FFF2-40B4-BE49-F238E27FC236}">
                <a16:creationId xmlns:a16="http://schemas.microsoft.com/office/drawing/2014/main" id="{68DEE997-6458-4F0B-941F-844FA820EA5C}"/>
              </a:ext>
            </a:extLst>
          </p:cNvPr>
          <p:cNvSpPr txBox="1"/>
          <p:nvPr/>
        </p:nvSpPr>
        <p:spPr>
          <a:xfrm>
            <a:off x="2701490" y="7497331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It could be recreated or changed over time.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Any changes must keep the same values. 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 descr="Monthly calendar outline">
            <a:extLst>
              <a:ext uri="{FF2B5EF4-FFF2-40B4-BE49-F238E27FC236}">
                <a16:creationId xmlns:a16="http://schemas.microsoft.com/office/drawing/2014/main" id="{2A9E2C3C-F1A6-4455-A07C-EF2DF07E9216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1421" y="7568521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C11FF4-4E45-84DC-FADC-5B6FDADB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40F92DD-9AD2-0225-E47C-506E84ED8A87}"/>
              </a:ext>
            </a:extLst>
          </p:cNvPr>
          <p:cNvSpPr txBox="1">
            <a:spLocks/>
          </p:cNvSpPr>
          <p:nvPr/>
        </p:nvSpPr>
        <p:spPr>
          <a:xfrm>
            <a:off x="5572443" y="100591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4">
            <a:extLst>
              <a:ext uri="{FF2B5EF4-FFF2-40B4-BE49-F238E27FC236}">
                <a16:creationId xmlns:a16="http://schemas.microsoft.com/office/drawing/2014/main" id="{A9E93F95-DDD1-2B8D-C6D0-F7153A2DA6B7}"/>
              </a:ext>
            </a:extLst>
          </p:cNvPr>
          <p:cNvSpPr txBox="1"/>
          <p:nvPr/>
        </p:nvSpPr>
        <p:spPr>
          <a:xfrm>
            <a:off x="2707110" y="1255874"/>
            <a:ext cx="3960000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0" indent="-2857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other questions need to be asked?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DF48CE1B-9D6F-88C3-60EE-136906FF9FF0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1421" y="1345874"/>
            <a:ext cx="1440000" cy="1440000"/>
          </a:xfrm>
          <a:prstGeom prst="rect">
            <a:avLst/>
          </a:prstGeom>
        </p:spPr>
      </p:pic>
      <p:sp>
        <p:nvSpPr>
          <p:cNvPr id="13" name="Text Box 72">
            <a:extLst>
              <a:ext uri="{FF2B5EF4-FFF2-40B4-BE49-F238E27FC236}">
                <a16:creationId xmlns:a16="http://schemas.microsoft.com/office/drawing/2014/main" id="{8DED851E-2791-EFC9-567E-3C7BC8D6BE36}"/>
              </a:ext>
            </a:extLst>
          </p:cNvPr>
          <p:cNvSpPr txBox="1"/>
          <p:nvPr/>
        </p:nvSpPr>
        <p:spPr>
          <a:xfrm>
            <a:off x="2707110" y="3299216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else needs to be heard?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4" descr="Ear with solid fill">
            <a:extLst>
              <a:ext uri="{FF2B5EF4-FFF2-40B4-BE49-F238E27FC236}">
                <a16:creationId xmlns:a16="http://schemas.microsoft.com/office/drawing/2014/main" id="{B3C39534-8B06-429E-95A9-902EFF6A248B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1421" y="3387416"/>
            <a:ext cx="1440000" cy="1440000"/>
          </a:xfrm>
          <a:prstGeom prst="rect">
            <a:avLst/>
          </a:prstGeom>
        </p:spPr>
      </p:pic>
      <p:sp>
        <p:nvSpPr>
          <p:cNvPr id="4" name="Text Box 72">
            <a:extLst>
              <a:ext uri="{FF2B5EF4-FFF2-40B4-BE49-F238E27FC236}">
                <a16:creationId xmlns:a16="http://schemas.microsoft.com/office/drawing/2014/main" id="{15E5828C-A474-862E-4095-89420C898507}"/>
              </a:ext>
            </a:extLst>
          </p:cNvPr>
          <p:cNvSpPr txBox="1"/>
          <p:nvPr/>
        </p:nvSpPr>
        <p:spPr>
          <a:xfrm>
            <a:off x="2707110" y="5533503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Please read this document carefully and consider how it makes people feel and reflects their experiences.</a:t>
            </a:r>
          </a:p>
        </p:txBody>
      </p:sp>
      <p:pic>
        <p:nvPicPr>
          <p:cNvPr id="5" name="Picture 14" descr="Group with solid fill">
            <a:extLst>
              <a:ext uri="{FF2B5EF4-FFF2-40B4-BE49-F238E27FC236}">
                <a16:creationId xmlns:a16="http://schemas.microsoft.com/office/drawing/2014/main" id="{DEBBD931-D9E1-2CF9-505A-3E8E065C0F3C}"/>
              </a:ext>
            </a:extLst>
          </p:cNvPr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41421" y="562170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36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E46FA2-4935-41F3-B21E-7DEFBD0F2391}"/>
              </a:ext>
            </a:extLst>
          </p:cNvPr>
          <p:cNvSpPr/>
          <p:nvPr/>
        </p:nvSpPr>
        <p:spPr>
          <a:xfrm>
            <a:off x="2347110" y="930554"/>
            <a:ext cx="4320000" cy="1699508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C11FF4-4E45-84DC-FADC-5B6FDADB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37</a:t>
            </a:fld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40F92DD-9AD2-0225-E47C-506E84ED8A87}"/>
              </a:ext>
            </a:extLst>
          </p:cNvPr>
          <p:cNvSpPr txBox="1">
            <a:spLocks/>
          </p:cNvSpPr>
          <p:nvPr/>
        </p:nvSpPr>
        <p:spPr>
          <a:xfrm>
            <a:off x="5572443" y="100591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4">
            <a:extLst>
              <a:ext uri="{FF2B5EF4-FFF2-40B4-BE49-F238E27FC236}">
                <a16:creationId xmlns:a16="http://schemas.microsoft.com/office/drawing/2014/main" id="{A9E93F95-DDD1-2B8D-C6D0-F7153A2DA6B7}"/>
              </a:ext>
            </a:extLst>
          </p:cNvPr>
          <p:cNvSpPr txBox="1"/>
          <p:nvPr/>
        </p:nvSpPr>
        <p:spPr>
          <a:xfrm>
            <a:off x="2527110" y="1010061"/>
            <a:ext cx="3960000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These values are: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7" descr="Questions with solid fill">
            <a:extLst>
              <a:ext uri="{FF2B5EF4-FFF2-40B4-BE49-F238E27FC236}">
                <a16:creationId xmlns:a16="http://schemas.microsoft.com/office/drawing/2014/main" id="{DF48CE1B-9D6F-88C3-60EE-136906FF9FF0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1421" y="1100061"/>
            <a:ext cx="1440000" cy="1440000"/>
          </a:xfrm>
          <a:prstGeom prst="rect">
            <a:avLst/>
          </a:prstGeom>
        </p:spPr>
      </p:pic>
      <p:grpSp>
        <p:nvGrpSpPr>
          <p:cNvPr id="6" name="object 10">
            <a:extLst>
              <a:ext uri="{FF2B5EF4-FFF2-40B4-BE49-F238E27FC236}">
                <a16:creationId xmlns:a16="http://schemas.microsoft.com/office/drawing/2014/main" id="{0C4FC6F2-DD0E-A036-FA93-716B7E6EBF1C}"/>
              </a:ext>
            </a:extLst>
          </p:cNvPr>
          <p:cNvGrpSpPr/>
          <p:nvPr/>
        </p:nvGrpSpPr>
        <p:grpSpPr>
          <a:xfrm>
            <a:off x="1301556" y="3647434"/>
            <a:ext cx="5009515" cy="5241925"/>
            <a:chOff x="1175808" y="4030141"/>
            <a:chExt cx="5009515" cy="5241925"/>
          </a:xfrm>
        </p:grpSpPr>
        <p:pic>
          <p:nvPicPr>
            <p:cNvPr id="7" name="object 11" descr="A group of people holding signs.">
              <a:extLst>
                <a:ext uri="{FF2B5EF4-FFF2-40B4-BE49-F238E27FC236}">
                  <a16:creationId xmlns:a16="http://schemas.microsoft.com/office/drawing/2014/main" id="{105A65CE-A006-2827-1295-E7057C6282B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808" y="6448275"/>
              <a:ext cx="2823614" cy="2823602"/>
            </a:xfrm>
            <a:prstGeom prst="rect">
              <a:avLst/>
            </a:prstGeom>
          </p:spPr>
        </p:pic>
        <p:sp>
          <p:nvSpPr>
            <p:cNvPr id="8" name="object 12">
              <a:extLst>
                <a:ext uri="{FF2B5EF4-FFF2-40B4-BE49-F238E27FC236}">
                  <a16:creationId xmlns:a16="http://schemas.microsoft.com/office/drawing/2014/main" id="{D34F146D-68A2-1FE7-655C-1437E581EADF}"/>
                </a:ext>
              </a:extLst>
            </p:cNvPr>
            <p:cNvSpPr/>
            <p:nvPr/>
          </p:nvSpPr>
          <p:spPr>
            <a:xfrm>
              <a:off x="2587615" y="4030141"/>
              <a:ext cx="3597275" cy="3597275"/>
            </a:xfrm>
            <a:custGeom>
              <a:avLst/>
              <a:gdLst/>
              <a:ahLst/>
              <a:cxnLst/>
              <a:rect l="l" t="t" r="r" b="b"/>
              <a:pathLst>
                <a:path w="3597275" h="3597275">
                  <a:moveTo>
                    <a:pt x="1798603" y="3597138"/>
                  </a:moveTo>
                  <a:lnTo>
                    <a:pt x="1750654" y="3596513"/>
                  </a:lnTo>
                  <a:lnTo>
                    <a:pt x="1703049" y="3594645"/>
                  </a:lnTo>
                  <a:lnTo>
                    <a:pt x="1655768" y="3591552"/>
                  </a:lnTo>
                  <a:lnTo>
                    <a:pt x="1608827" y="3587249"/>
                  </a:lnTo>
                  <a:lnTo>
                    <a:pt x="1562242" y="3581751"/>
                  </a:lnTo>
                  <a:lnTo>
                    <a:pt x="1516028" y="3575074"/>
                  </a:lnTo>
                  <a:lnTo>
                    <a:pt x="1470201" y="3567233"/>
                  </a:lnTo>
                  <a:lnTo>
                    <a:pt x="1424777" y="3558244"/>
                  </a:lnTo>
                  <a:lnTo>
                    <a:pt x="1379770" y="3548122"/>
                  </a:lnTo>
                  <a:lnTo>
                    <a:pt x="1335197" y="3536884"/>
                  </a:lnTo>
                  <a:lnTo>
                    <a:pt x="1291072" y="3524543"/>
                  </a:lnTo>
                  <a:lnTo>
                    <a:pt x="1247412" y="3511117"/>
                  </a:lnTo>
                  <a:lnTo>
                    <a:pt x="1204232" y="3496621"/>
                  </a:lnTo>
                  <a:lnTo>
                    <a:pt x="1161548" y="3481069"/>
                  </a:lnTo>
                  <a:lnTo>
                    <a:pt x="1119375" y="3464478"/>
                  </a:lnTo>
                  <a:lnTo>
                    <a:pt x="1077728" y="3446864"/>
                  </a:lnTo>
                  <a:lnTo>
                    <a:pt x="1036623" y="3428241"/>
                  </a:lnTo>
                  <a:lnTo>
                    <a:pt x="996077" y="3408625"/>
                  </a:lnTo>
                  <a:lnTo>
                    <a:pt x="956103" y="3388032"/>
                  </a:lnTo>
                  <a:lnTo>
                    <a:pt x="916718" y="3366477"/>
                  </a:lnTo>
                  <a:lnTo>
                    <a:pt x="877938" y="3343977"/>
                  </a:lnTo>
                  <a:lnTo>
                    <a:pt x="839777" y="3320545"/>
                  </a:lnTo>
                  <a:lnTo>
                    <a:pt x="802252" y="3296199"/>
                  </a:lnTo>
                  <a:lnTo>
                    <a:pt x="765377" y="3270953"/>
                  </a:lnTo>
                  <a:lnTo>
                    <a:pt x="729170" y="3244823"/>
                  </a:lnTo>
                  <a:lnTo>
                    <a:pt x="693644" y="3217824"/>
                  </a:lnTo>
                  <a:lnTo>
                    <a:pt x="658815" y="3189973"/>
                  </a:lnTo>
                  <a:lnTo>
                    <a:pt x="624700" y="3161285"/>
                  </a:lnTo>
                  <a:lnTo>
                    <a:pt x="591313" y="3131774"/>
                  </a:lnTo>
                  <a:lnTo>
                    <a:pt x="558671" y="3101457"/>
                  </a:lnTo>
                  <a:lnTo>
                    <a:pt x="526788" y="3070350"/>
                  </a:lnTo>
                  <a:lnTo>
                    <a:pt x="495681" y="3038467"/>
                  </a:lnTo>
                  <a:lnTo>
                    <a:pt x="465364" y="3005824"/>
                  </a:lnTo>
                  <a:lnTo>
                    <a:pt x="435853" y="2972438"/>
                  </a:lnTo>
                  <a:lnTo>
                    <a:pt x="407165" y="2938322"/>
                  </a:lnTo>
                  <a:lnTo>
                    <a:pt x="379313" y="2903494"/>
                  </a:lnTo>
                  <a:lnTo>
                    <a:pt x="352315" y="2867968"/>
                  </a:lnTo>
                  <a:lnTo>
                    <a:pt x="326185" y="2831760"/>
                  </a:lnTo>
                  <a:lnTo>
                    <a:pt x="300939" y="2794886"/>
                  </a:lnTo>
                  <a:lnTo>
                    <a:pt x="276593" y="2757361"/>
                  </a:lnTo>
                  <a:lnTo>
                    <a:pt x="253161" y="2719200"/>
                  </a:lnTo>
                  <a:lnTo>
                    <a:pt x="230661" y="2680420"/>
                  </a:lnTo>
                  <a:lnTo>
                    <a:pt x="209106" y="2641035"/>
                  </a:lnTo>
                  <a:lnTo>
                    <a:pt x="188513" y="2601061"/>
                  </a:lnTo>
                  <a:lnTo>
                    <a:pt x="168897" y="2560514"/>
                  </a:lnTo>
                  <a:lnTo>
                    <a:pt x="150274" y="2519410"/>
                  </a:lnTo>
                  <a:lnTo>
                    <a:pt x="132660" y="2477763"/>
                  </a:lnTo>
                  <a:lnTo>
                    <a:pt x="116069" y="2435590"/>
                  </a:lnTo>
                  <a:lnTo>
                    <a:pt x="100517" y="2392905"/>
                  </a:lnTo>
                  <a:lnTo>
                    <a:pt x="86021" y="2349725"/>
                  </a:lnTo>
                  <a:lnTo>
                    <a:pt x="72595" y="2306066"/>
                  </a:lnTo>
                  <a:lnTo>
                    <a:pt x="60254" y="2261941"/>
                  </a:lnTo>
                  <a:lnTo>
                    <a:pt x="49016" y="2217368"/>
                  </a:lnTo>
                  <a:lnTo>
                    <a:pt x="38894" y="2172361"/>
                  </a:lnTo>
                  <a:lnTo>
                    <a:pt x="29905" y="2126936"/>
                  </a:lnTo>
                  <a:lnTo>
                    <a:pt x="22064" y="2081109"/>
                  </a:lnTo>
                  <a:lnTo>
                    <a:pt x="15387" y="2034896"/>
                  </a:lnTo>
                  <a:lnTo>
                    <a:pt x="9889" y="1988311"/>
                  </a:lnTo>
                  <a:lnTo>
                    <a:pt x="5586" y="1941370"/>
                  </a:lnTo>
                  <a:lnTo>
                    <a:pt x="2493" y="1894089"/>
                  </a:lnTo>
                  <a:lnTo>
                    <a:pt x="625" y="1846483"/>
                  </a:lnTo>
                  <a:lnTo>
                    <a:pt x="0" y="1798567"/>
                  </a:lnTo>
                  <a:lnTo>
                    <a:pt x="625" y="1750654"/>
                  </a:lnTo>
                  <a:lnTo>
                    <a:pt x="2493" y="1703049"/>
                  </a:lnTo>
                  <a:lnTo>
                    <a:pt x="5586" y="1655768"/>
                  </a:lnTo>
                  <a:lnTo>
                    <a:pt x="9889" y="1608827"/>
                  </a:lnTo>
                  <a:lnTo>
                    <a:pt x="15387" y="1562242"/>
                  </a:lnTo>
                  <a:lnTo>
                    <a:pt x="22064" y="1516028"/>
                  </a:lnTo>
                  <a:lnTo>
                    <a:pt x="29905" y="1470201"/>
                  </a:lnTo>
                  <a:lnTo>
                    <a:pt x="38894" y="1424777"/>
                  </a:lnTo>
                  <a:lnTo>
                    <a:pt x="49016" y="1379770"/>
                  </a:lnTo>
                  <a:lnTo>
                    <a:pt x="60254" y="1335197"/>
                  </a:lnTo>
                  <a:lnTo>
                    <a:pt x="72595" y="1291072"/>
                  </a:lnTo>
                  <a:lnTo>
                    <a:pt x="86021" y="1247412"/>
                  </a:lnTo>
                  <a:lnTo>
                    <a:pt x="100517" y="1204232"/>
                  </a:lnTo>
                  <a:lnTo>
                    <a:pt x="116069" y="1161548"/>
                  </a:lnTo>
                  <a:lnTo>
                    <a:pt x="132660" y="1119375"/>
                  </a:lnTo>
                  <a:lnTo>
                    <a:pt x="150274" y="1077728"/>
                  </a:lnTo>
                  <a:lnTo>
                    <a:pt x="168897" y="1036623"/>
                  </a:lnTo>
                  <a:lnTo>
                    <a:pt x="188513" y="996077"/>
                  </a:lnTo>
                  <a:lnTo>
                    <a:pt x="209106" y="956103"/>
                  </a:lnTo>
                  <a:lnTo>
                    <a:pt x="230661" y="916718"/>
                  </a:lnTo>
                  <a:lnTo>
                    <a:pt x="253161" y="877938"/>
                  </a:lnTo>
                  <a:lnTo>
                    <a:pt x="276593" y="839777"/>
                  </a:lnTo>
                  <a:lnTo>
                    <a:pt x="300939" y="802252"/>
                  </a:lnTo>
                  <a:lnTo>
                    <a:pt x="326185" y="765377"/>
                  </a:lnTo>
                  <a:lnTo>
                    <a:pt x="352315" y="729170"/>
                  </a:lnTo>
                  <a:lnTo>
                    <a:pt x="379313" y="693644"/>
                  </a:lnTo>
                  <a:lnTo>
                    <a:pt x="407165" y="658815"/>
                  </a:lnTo>
                  <a:lnTo>
                    <a:pt x="435853" y="624700"/>
                  </a:lnTo>
                  <a:lnTo>
                    <a:pt x="465364" y="591314"/>
                  </a:lnTo>
                  <a:lnTo>
                    <a:pt x="495681" y="558671"/>
                  </a:lnTo>
                  <a:lnTo>
                    <a:pt x="526788" y="526788"/>
                  </a:lnTo>
                  <a:lnTo>
                    <a:pt x="558671" y="495681"/>
                  </a:lnTo>
                  <a:lnTo>
                    <a:pt x="591313" y="465364"/>
                  </a:lnTo>
                  <a:lnTo>
                    <a:pt x="624700" y="435853"/>
                  </a:lnTo>
                  <a:lnTo>
                    <a:pt x="658815" y="407165"/>
                  </a:lnTo>
                  <a:lnTo>
                    <a:pt x="693644" y="379313"/>
                  </a:lnTo>
                  <a:lnTo>
                    <a:pt x="729170" y="352315"/>
                  </a:lnTo>
                  <a:lnTo>
                    <a:pt x="765377" y="326185"/>
                  </a:lnTo>
                  <a:lnTo>
                    <a:pt x="802252" y="300939"/>
                  </a:lnTo>
                  <a:lnTo>
                    <a:pt x="839777" y="276593"/>
                  </a:lnTo>
                  <a:lnTo>
                    <a:pt x="877938" y="253161"/>
                  </a:lnTo>
                  <a:lnTo>
                    <a:pt x="916718" y="230661"/>
                  </a:lnTo>
                  <a:lnTo>
                    <a:pt x="956103" y="209106"/>
                  </a:lnTo>
                  <a:lnTo>
                    <a:pt x="996077" y="188513"/>
                  </a:lnTo>
                  <a:lnTo>
                    <a:pt x="1036623" y="168897"/>
                  </a:lnTo>
                  <a:lnTo>
                    <a:pt x="1077728" y="150274"/>
                  </a:lnTo>
                  <a:lnTo>
                    <a:pt x="1119375" y="132660"/>
                  </a:lnTo>
                  <a:lnTo>
                    <a:pt x="1161548" y="116069"/>
                  </a:lnTo>
                  <a:lnTo>
                    <a:pt x="1204232" y="100517"/>
                  </a:lnTo>
                  <a:lnTo>
                    <a:pt x="1247412" y="86021"/>
                  </a:lnTo>
                  <a:lnTo>
                    <a:pt x="1291072" y="72595"/>
                  </a:lnTo>
                  <a:lnTo>
                    <a:pt x="1335197" y="60254"/>
                  </a:lnTo>
                  <a:lnTo>
                    <a:pt x="1379770" y="49016"/>
                  </a:lnTo>
                  <a:lnTo>
                    <a:pt x="1424777" y="38894"/>
                  </a:lnTo>
                  <a:lnTo>
                    <a:pt x="1470201" y="29905"/>
                  </a:lnTo>
                  <a:lnTo>
                    <a:pt x="1516028" y="22064"/>
                  </a:lnTo>
                  <a:lnTo>
                    <a:pt x="1562242" y="15387"/>
                  </a:lnTo>
                  <a:lnTo>
                    <a:pt x="1608827" y="9889"/>
                  </a:lnTo>
                  <a:lnTo>
                    <a:pt x="1655768" y="5586"/>
                  </a:lnTo>
                  <a:lnTo>
                    <a:pt x="1703049" y="2493"/>
                  </a:lnTo>
                  <a:lnTo>
                    <a:pt x="1750654" y="625"/>
                  </a:lnTo>
                  <a:lnTo>
                    <a:pt x="1798569" y="0"/>
                  </a:lnTo>
                  <a:lnTo>
                    <a:pt x="1846483" y="625"/>
                  </a:lnTo>
                  <a:lnTo>
                    <a:pt x="1894089" y="2493"/>
                  </a:lnTo>
                  <a:lnTo>
                    <a:pt x="1941370" y="5586"/>
                  </a:lnTo>
                  <a:lnTo>
                    <a:pt x="1988310" y="9889"/>
                  </a:lnTo>
                  <a:lnTo>
                    <a:pt x="2034895" y="15387"/>
                  </a:lnTo>
                  <a:lnTo>
                    <a:pt x="2081109" y="22064"/>
                  </a:lnTo>
                  <a:lnTo>
                    <a:pt x="2126936" y="29905"/>
                  </a:lnTo>
                  <a:lnTo>
                    <a:pt x="2172361" y="38894"/>
                  </a:lnTo>
                  <a:lnTo>
                    <a:pt x="2217367" y="49016"/>
                  </a:lnTo>
                  <a:lnTo>
                    <a:pt x="2261941" y="60254"/>
                  </a:lnTo>
                  <a:lnTo>
                    <a:pt x="2306065" y="72595"/>
                  </a:lnTo>
                  <a:lnTo>
                    <a:pt x="2349725" y="86021"/>
                  </a:lnTo>
                  <a:lnTo>
                    <a:pt x="2392905" y="100517"/>
                  </a:lnTo>
                  <a:lnTo>
                    <a:pt x="2435590" y="116069"/>
                  </a:lnTo>
                  <a:lnTo>
                    <a:pt x="2477763" y="132660"/>
                  </a:lnTo>
                  <a:lnTo>
                    <a:pt x="2519409" y="150274"/>
                  </a:lnTo>
                  <a:lnTo>
                    <a:pt x="2560514" y="168897"/>
                  </a:lnTo>
                  <a:lnTo>
                    <a:pt x="2601061" y="188513"/>
                  </a:lnTo>
                  <a:lnTo>
                    <a:pt x="2641034" y="209106"/>
                  </a:lnTo>
                  <a:lnTo>
                    <a:pt x="2680419" y="230661"/>
                  </a:lnTo>
                  <a:lnTo>
                    <a:pt x="2719200" y="253161"/>
                  </a:lnTo>
                  <a:lnTo>
                    <a:pt x="2757360" y="276593"/>
                  </a:lnTo>
                  <a:lnTo>
                    <a:pt x="2794886" y="300939"/>
                  </a:lnTo>
                  <a:lnTo>
                    <a:pt x="2831760" y="326185"/>
                  </a:lnTo>
                  <a:lnTo>
                    <a:pt x="2867968" y="352315"/>
                  </a:lnTo>
                  <a:lnTo>
                    <a:pt x="2903494" y="379313"/>
                  </a:lnTo>
                  <a:lnTo>
                    <a:pt x="2938322" y="407165"/>
                  </a:lnTo>
                  <a:lnTo>
                    <a:pt x="2972437" y="435853"/>
                  </a:lnTo>
                  <a:lnTo>
                    <a:pt x="3005824" y="465364"/>
                  </a:lnTo>
                  <a:lnTo>
                    <a:pt x="3038466" y="495681"/>
                  </a:lnTo>
                  <a:lnTo>
                    <a:pt x="3070349" y="526788"/>
                  </a:lnTo>
                  <a:lnTo>
                    <a:pt x="3101457" y="558671"/>
                  </a:lnTo>
                  <a:lnTo>
                    <a:pt x="3131774" y="591314"/>
                  </a:lnTo>
                  <a:lnTo>
                    <a:pt x="3161284" y="624700"/>
                  </a:lnTo>
                  <a:lnTo>
                    <a:pt x="3189973" y="658815"/>
                  </a:lnTo>
                  <a:lnTo>
                    <a:pt x="3217824" y="693644"/>
                  </a:lnTo>
                  <a:lnTo>
                    <a:pt x="3244822" y="729170"/>
                  </a:lnTo>
                  <a:lnTo>
                    <a:pt x="3270952" y="765377"/>
                  </a:lnTo>
                  <a:lnTo>
                    <a:pt x="3296198" y="802252"/>
                  </a:lnTo>
                  <a:lnTo>
                    <a:pt x="3320545" y="839777"/>
                  </a:lnTo>
                  <a:lnTo>
                    <a:pt x="3343976" y="877938"/>
                  </a:lnTo>
                  <a:lnTo>
                    <a:pt x="3366477" y="916718"/>
                  </a:lnTo>
                  <a:lnTo>
                    <a:pt x="3388031" y="956103"/>
                  </a:lnTo>
                  <a:lnTo>
                    <a:pt x="3408624" y="996077"/>
                  </a:lnTo>
                  <a:lnTo>
                    <a:pt x="3428240" y="1036623"/>
                  </a:lnTo>
                  <a:lnTo>
                    <a:pt x="3446863" y="1077728"/>
                  </a:lnTo>
                  <a:lnTo>
                    <a:pt x="3464478" y="1119375"/>
                  </a:lnTo>
                  <a:lnTo>
                    <a:pt x="3481069" y="1161548"/>
                  </a:lnTo>
                  <a:lnTo>
                    <a:pt x="3496620" y="1204232"/>
                  </a:lnTo>
                  <a:lnTo>
                    <a:pt x="3511117" y="1247412"/>
                  </a:lnTo>
                  <a:lnTo>
                    <a:pt x="3524543" y="1291072"/>
                  </a:lnTo>
                  <a:lnTo>
                    <a:pt x="3536883" y="1335197"/>
                  </a:lnTo>
                  <a:lnTo>
                    <a:pt x="3548122" y="1379770"/>
                  </a:lnTo>
                  <a:lnTo>
                    <a:pt x="3558243" y="1424777"/>
                  </a:lnTo>
                  <a:lnTo>
                    <a:pt x="3567232" y="1470201"/>
                  </a:lnTo>
                  <a:lnTo>
                    <a:pt x="3575073" y="1516028"/>
                  </a:lnTo>
                  <a:lnTo>
                    <a:pt x="3581751" y="1562242"/>
                  </a:lnTo>
                  <a:lnTo>
                    <a:pt x="3587249" y="1608827"/>
                  </a:lnTo>
                  <a:lnTo>
                    <a:pt x="3591552" y="1655768"/>
                  </a:lnTo>
                  <a:lnTo>
                    <a:pt x="3594645" y="1703049"/>
                  </a:lnTo>
                  <a:lnTo>
                    <a:pt x="3596512" y="1750654"/>
                  </a:lnTo>
                  <a:lnTo>
                    <a:pt x="3597138" y="1798569"/>
                  </a:lnTo>
                  <a:lnTo>
                    <a:pt x="3596512" y="1846483"/>
                  </a:lnTo>
                  <a:lnTo>
                    <a:pt x="3594645" y="1894089"/>
                  </a:lnTo>
                  <a:lnTo>
                    <a:pt x="3591552" y="1941370"/>
                  </a:lnTo>
                  <a:lnTo>
                    <a:pt x="3587249" y="1988311"/>
                  </a:lnTo>
                  <a:lnTo>
                    <a:pt x="3581751" y="2034896"/>
                  </a:lnTo>
                  <a:lnTo>
                    <a:pt x="3575073" y="2081109"/>
                  </a:lnTo>
                  <a:lnTo>
                    <a:pt x="3567232" y="2126936"/>
                  </a:lnTo>
                  <a:lnTo>
                    <a:pt x="3558243" y="2172361"/>
                  </a:lnTo>
                  <a:lnTo>
                    <a:pt x="3548122" y="2217368"/>
                  </a:lnTo>
                  <a:lnTo>
                    <a:pt x="3536883" y="2261941"/>
                  </a:lnTo>
                  <a:lnTo>
                    <a:pt x="3524543" y="2306066"/>
                  </a:lnTo>
                  <a:lnTo>
                    <a:pt x="3511117" y="2349725"/>
                  </a:lnTo>
                  <a:lnTo>
                    <a:pt x="3496620" y="2392905"/>
                  </a:lnTo>
                  <a:lnTo>
                    <a:pt x="3481069" y="2435590"/>
                  </a:lnTo>
                  <a:lnTo>
                    <a:pt x="3464478" y="2477763"/>
                  </a:lnTo>
                  <a:lnTo>
                    <a:pt x="3446863" y="2519410"/>
                  </a:lnTo>
                  <a:lnTo>
                    <a:pt x="3428240" y="2560514"/>
                  </a:lnTo>
                  <a:lnTo>
                    <a:pt x="3408624" y="2601061"/>
                  </a:lnTo>
                  <a:lnTo>
                    <a:pt x="3388031" y="2641035"/>
                  </a:lnTo>
                  <a:lnTo>
                    <a:pt x="3366477" y="2680420"/>
                  </a:lnTo>
                  <a:lnTo>
                    <a:pt x="3343976" y="2719200"/>
                  </a:lnTo>
                  <a:lnTo>
                    <a:pt x="3320545" y="2757361"/>
                  </a:lnTo>
                  <a:lnTo>
                    <a:pt x="3296198" y="2794886"/>
                  </a:lnTo>
                  <a:lnTo>
                    <a:pt x="3270952" y="2831760"/>
                  </a:lnTo>
                  <a:lnTo>
                    <a:pt x="3244822" y="2867968"/>
                  </a:lnTo>
                  <a:lnTo>
                    <a:pt x="3217824" y="2903494"/>
                  </a:lnTo>
                  <a:lnTo>
                    <a:pt x="3189973" y="2938322"/>
                  </a:lnTo>
                  <a:lnTo>
                    <a:pt x="3161284" y="2972438"/>
                  </a:lnTo>
                  <a:lnTo>
                    <a:pt x="3131774" y="3005824"/>
                  </a:lnTo>
                  <a:lnTo>
                    <a:pt x="3101457" y="3038467"/>
                  </a:lnTo>
                  <a:lnTo>
                    <a:pt x="3070349" y="3070350"/>
                  </a:lnTo>
                  <a:lnTo>
                    <a:pt x="3038466" y="3101457"/>
                  </a:lnTo>
                  <a:lnTo>
                    <a:pt x="3005824" y="3131774"/>
                  </a:lnTo>
                  <a:lnTo>
                    <a:pt x="2972437" y="3161285"/>
                  </a:lnTo>
                  <a:lnTo>
                    <a:pt x="2938322" y="3189973"/>
                  </a:lnTo>
                  <a:lnTo>
                    <a:pt x="2903494" y="3217824"/>
                  </a:lnTo>
                  <a:lnTo>
                    <a:pt x="2867968" y="3244823"/>
                  </a:lnTo>
                  <a:lnTo>
                    <a:pt x="2831760" y="3270953"/>
                  </a:lnTo>
                  <a:lnTo>
                    <a:pt x="2794886" y="3296199"/>
                  </a:lnTo>
                  <a:lnTo>
                    <a:pt x="2757360" y="3320545"/>
                  </a:lnTo>
                  <a:lnTo>
                    <a:pt x="2719200" y="3343977"/>
                  </a:lnTo>
                  <a:lnTo>
                    <a:pt x="2680419" y="3366477"/>
                  </a:lnTo>
                  <a:lnTo>
                    <a:pt x="2641034" y="3388032"/>
                  </a:lnTo>
                  <a:lnTo>
                    <a:pt x="2601061" y="3408625"/>
                  </a:lnTo>
                  <a:lnTo>
                    <a:pt x="2560514" y="3428241"/>
                  </a:lnTo>
                  <a:lnTo>
                    <a:pt x="2519409" y="3446864"/>
                  </a:lnTo>
                  <a:lnTo>
                    <a:pt x="2477763" y="3464478"/>
                  </a:lnTo>
                  <a:lnTo>
                    <a:pt x="2435590" y="3481069"/>
                  </a:lnTo>
                  <a:lnTo>
                    <a:pt x="2392905" y="3496621"/>
                  </a:lnTo>
                  <a:lnTo>
                    <a:pt x="2349725" y="3511117"/>
                  </a:lnTo>
                  <a:lnTo>
                    <a:pt x="2306065" y="3524543"/>
                  </a:lnTo>
                  <a:lnTo>
                    <a:pt x="2261941" y="3536884"/>
                  </a:lnTo>
                  <a:lnTo>
                    <a:pt x="2217367" y="3548122"/>
                  </a:lnTo>
                  <a:lnTo>
                    <a:pt x="2172361" y="3558244"/>
                  </a:lnTo>
                  <a:lnTo>
                    <a:pt x="2126936" y="3567233"/>
                  </a:lnTo>
                  <a:lnTo>
                    <a:pt x="2081109" y="3575074"/>
                  </a:lnTo>
                  <a:lnTo>
                    <a:pt x="2034895" y="3581751"/>
                  </a:lnTo>
                  <a:lnTo>
                    <a:pt x="1988310" y="3587249"/>
                  </a:lnTo>
                  <a:lnTo>
                    <a:pt x="1941370" y="3591552"/>
                  </a:lnTo>
                  <a:lnTo>
                    <a:pt x="1894089" y="3594645"/>
                  </a:lnTo>
                  <a:lnTo>
                    <a:pt x="1846483" y="3596513"/>
                  </a:lnTo>
                  <a:lnTo>
                    <a:pt x="1798603" y="3597138"/>
                  </a:lnTo>
                  <a:close/>
                </a:path>
              </a:pathLst>
            </a:custGeom>
            <a:solidFill>
              <a:srgbClr val="FDE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3">
            <a:extLst>
              <a:ext uri="{FF2B5EF4-FFF2-40B4-BE49-F238E27FC236}">
                <a16:creationId xmlns:a16="http://schemas.microsoft.com/office/drawing/2014/main" id="{84C92197-B3F3-65EB-CAA7-33823233A252}"/>
              </a:ext>
            </a:extLst>
          </p:cNvPr>
          <p:cNvSpPr txBox="1"/>
          <p:nvPr/>
        </p:nvSpPr>
        <p:spPr>
          <a:xfrm>
            <a:off x="3097855" y="4699648"/>
            <a:ext cx="2828290" cy="14928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indent="94615" algn="ctr">
              <a:lnSpc>
                <a:spcPts val="2850"/>
              </a:lnSpc>
              <a:spcBef>
                <a:spcPts val="220"/>
              </a:spcBef>
            </a:pPr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Change,</a:t>
            </a:r>
            <a:r>
              <a:rPr sz="2400" b="1" spc="3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Equality, </a:t>
            </a:r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Rights,</a:t>
            </a:r>
            <a:r>
              <a:rPr sz="2400" b="1" spc="1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Creativity, </a:t>
            </a:r>
            <a:r>
              <a:rPr sz="2400" b="1" spc="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en-GB" sz="2400" b="1" spc="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b="1" spc="1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Action.</a:t>
            </a:r>
            <a:endParaRPr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278938F3-BACC-D49E-E613-D43CC9008A8E}"/>
              </a:ext>
            </a:extLst>
          </p:cNvPr>
          <p:cNvSpPr/>
          <p:nvPr/>
        </p:nvSpPr>
        <p:spPr>
          <a:xfrm>
            <a:off x="3931235" y="6376718"/>
            <a:ext cx="2555875" cy="2512695"/>
          </a:xfrm>
          <a:custGeom>
            <a:avLst/>
            <a:gdLst/>
            <a:ahLst/>
            <a:cxnLst/>
            <a:rect l="l" t="t" r="r" b="b"/>
            <a:pathLst>
              <a:path w="2555875" h="2512695">
                <a:moveTo>
                  <a:pt x="1277711" y="2512452"/>
                </a:moveTo>
                <a:lnTo>
                  <a:pt x="1228692" y="2511545"/>
                </a:lnTo>
                <a:lnTo>
                  <a:pt x="1180149" y="2508845"/>
                </a:lnTo>
                <a:lnTo>
                  <a:pt x="1132106" y="2504385"/>
                </a:lnTo>
                <a:lnTo>
                  <a:pt x="1084595" y="2498198"/>
                </a:lnTo>
                <a:lnTo>
                  <a:pt x="1037651" y="2490316"/>
                </a:lnTo>
                <a:lnTo>
                  <a:pt x="991306" y="2480771"/>
                </a:lnTo>
                <a:lnTo>
                  <a:pt x="945592" y="2469597"/>
                </a:lnTo>
                <a:lnTo>
                  <a:pt x="900544" y="2456825"/>
                </a:lnTo>
                <a:lnTo>
                  <a:pt x="856194" y="2442488"/>
                </a:lnTo>
                <a:lnTo>
                  <a:pt x="812576" y="2426619"/>
                </a:lnTo>
                <a:lnTo>
                  <a:pt x="769722" y="2409250"/>
                </a:lnTo>
                <a:lnTo>
                  <a:pt x="727665" y="2390414"/>
                </a:lnTo>
                <a:lnTo>
                  <a:pt x="686439" y="2370143"/>
                </a:lnTo>
                <a:lnTo>
                  <a:pt x="646077" y="2348470"/>
                </a:lnTo>
                <a:lnTo>
                  <a:pt x="606611" y="2325428"/>
                </a:lnTo>
                <a:lnTo>
                  <a:pt x="568076" y="2301048"/>
                </a:lnTo>
                <a:lnTo>
                  <a:pt x="530503" y="2275364"/>
                </a:lnTo>
                <a:lnTo>
                  <a:pt x="493926" y="2248407"/>
                </a:lnTo>
                <a:lnTo>
                  <a:pt x="458379" y="2220211"/>
                </a:lnTo>
                <a:lnTo>
                  <a:pt x="423893" y="2190808"/>
                </a:lnTo>
                <a:lnTo>
                  <a:pt x="390503" y="2160231"/>
                </a:lnTo>
                <a:lnTo>
                  <a:pt x="358242" y="2128511"/>
                </a:lnTo>
                <a:lnTo>
                  <a:pt x="327142" y="2095682"/>
                </a:lnTo>
                <a:lnTo>
                  <a:pt x="297236" y="2061777"/>
                </a:lnTo>
                <a:lnTo>
                  <a:pt x="268558" y="2026827"/>
                </a:lnTo>
                <a:lnTo>
                  <a:pt x="241141" y="1990865"/>
                </a:lnTo>
                <a:lnTo>
                  <a:pt x="215017" y="1953923"/>
                </a:lnTo>
                <a:lnTo>
                  <a:pt x="190221" y="1916036"/>
                </a:lnTo>
                <a:lnTo>
                  <a:pt x="166784" y="1877233"/>
                </a:lnTo>
                <a:lnTo>
                  <a:pt x="144740" y="1837549"/>
                </a:lnTo>
                <a:lnTo>
                  <a:pt x="124123" y="1797016"/>
                </a:lnTo>
                <a:lnTo>
                  <a:pt x="104965" y="1755667"/>
                </a:lnTo>
                <a:lnTo>
                  <a:pt x="87299" y="1713533"/>
                </a:lnTo>
                <a:lnTo>
                  <a:pt x="71159" y="1670648"/>
                </a:lnTo>
                <a:lnTo>
                  <a:pt x="56577" y="1627043"/>
                </a:lnTo>
                <a:lnTo>
                  <a:pt x="43587" y="1582752"/>
                </a:lnTo>
                <a:lnTo>
                  <a:pt x="32221" y="1537807"/>
                </a:lnTo>
                <a:lnTo>
                  <a:pt x="22514" y="1492241"/>
                </a:lnTo>
                <a:lnTo>
                  <a:pt x="14497" y="1446086"/>
                </a:lnTo>
                <a:lnTo>
                  <a:pt x="8204" y="1399374"/>
                </a:lnTo>
                <a:lnTo>
                  <a:pt x="3668" y="1352138"/>
                </a:lnTo>
                <a:lnTo>
                  <a:pt x="922" y="1304411"/>
                </a:lnTo>
                <a:lnTo>
                  <a:pt x="0" y="1256214"/>
                </a:lnTo>
                <a:lnTo>
                  <a:pt x="922" y="1208040"/>
                </a:lnTo>
                <a:lnTo>
                  <a:pt x="3668" y="1160313"/>
                </a:lnTo>
                <a:lnTo>
                  <a:pt x="8204" y="1113078"/>
                </a:lnTo>
                <a:lnTo>
                  <a:pt x="14497" y="1066366"/>
                </a:lnTo>
                <a:lnTo>
                  <a:pt x="22514" y="1020211"/>
                </a:lnTo>
                <a:lnTo>
                  <a:pt x="32221" y="974644"/>
                </a:lnTo>
                <a:lnTo>
                  <a:pt x="43587" y="929699"/>
                </a:lnTo>
                <a:lnTo>
                  <a:pt x="56577" y="885408"/>
                </a:lnTo>
                <a:lnTo>
                  <a:pt x="71159" y="841804"/>
                </a:lnTo>
                <a:lnTo>
                  <a:pt x="87299" y="798918"/>
                </a:lnTo>
                <a:lnTo>
                  <a:pt x="104965" y="756785"/>
                </a:lnTo>
                <a:lnTo>
                  <a:pt x="124123" y="715435"/>
                </a:lnTo>
                <a:lnTo>
                  <a:pt x="144740" y="674902"/>
                </a:lnTo>
                <a:lnTo>
                  <a:pt x="166784" y="635218"/>
                </a:lnTo>
                <a:lnTo>
                  <a:pt x="190221" y="596416"/>
                </a:lnTo>
                <a:lnTo>
                  <a:pt x="215017" y="558528"/>
                </a:lnTo>
                <a:lnTo>
                  <a:pt x="241141" y="521587"/>
                </a:lnTo>
                <a:lnTo>
                  <a:pt x="268558" y="485625"/>
                </a:lnTo>
                <a:lnTo>
                  <a:pt x="297236" y="450675"/>
                </a:lnTo>
                <a:lnTo>
                  <a:pt x="327142" y="416769"/>
                </a:lnTo>
                <a:lnTo>
                  <a:pt x="358242" y="383940"/>
                </a:lnTo>
                <a:lnTo>
                  <a:pt x="390503" y="352221"/>
                </a:lnTo>
                <a:lnTo>
                  <a:pt x="423893" y="321643"/>
                </a:lnTo>
                <a:lnTo>
                  <a:pt x="458379" y="292240"/>
                </a:lnTo>
                <a:lnTo>
                  <a:pt x="493926" y="264044"/>
                </a:lnTo>
                <a:lnTo>
                  <a:pt x="530503" y="237088"/>
                </a:lnTo>
                <a:lnTo>
                  <a:pt x="568076" y="211403"/>
                </a:lnTo>
                <a:lnTo>
                  <a:pt x="606611" y="187024"/>
                </a:lnTo>
                <a:lnTo>
                  <a:pt x="646077" y="163981"/>
                </a:lnTo>
                <a:lnTo>
                  <a:pt x="686439" y="142308"/>
                </a:lnTo>
                <a:lnTo>
                  <a:pt x="727665" y="122037"/>
                </a:lnTo>
                <a:lnTo>
                  <a:pt x="769722" y="103201"/>
                </a:lnTo>
                <a:lnTo>
                  <a:pt x="812576" y="85832"/>
                </a:lnTo>
                <a:lnTo>
                  <a:pt x="856194" y="69963"/>
                </a:lnTo>
                <a:lnTo>
                  <a:pt x="900544" y="55626"/>
                </a:lnTo>
                <a:lnTo>
                  <a:pt x="945592" y="42855"/>
                </a:lnTo>
                <a:lnTo>
                  <a:pt x="991306" y="31680"/>
                </a:lnTo>
                <a:lnTo>
                  <a:pt x="1037651" y="22135"/>
                </a:lnTo>
                <a:lnTo>
                  <a:pt x="1084595" y="14253"/>
                </a:lnTo>
                <a:lnTo>
                  <a:pt x="1132106" y="8066"/>
                </a:lnTo>
                <a:lnTo>
                  <a:pt x="1180149" y="3606"/>
                </a:lnTo>
                <a:lnTo>
                  <a:pt x="1228692" y="907"/>
                </a:lnTo>
                <a:lnTo>
                  <a:pt x="1277701" y="0"/>
                </a:lnTo>
                <a:lnTo>
                  <a:pt x="1326710" y="907"/>
                </a:lnTo>
                <a:lnTo>
                  <a:pt x="1375253" y="3606"/>
                </a:lnTo>
                <a:lnTo>
                  <a:pt x="1423296" y="8066"/>
                </a:lnTo>
                <a:lnTo>
                  <a:pt x="1470807" y="14253"/>
                </a:lnTo>
                <a:lnTo>
                  <a:pt x="1517751" y="22135"/>
                </a:lnTo>
                <a:lnTo>
                  <a:pt x="1564096" y="31680"/>
                </a:lnTo>
                <a:lnTo>
                  <a:pt x="1609810" y="42855"/>
                </a:lnTo>
                <a:lnTo>
                  <a:pt x="1654858" y="55626"/>
                </a:lnTo>
                <a:lnTo>
                  <a:pt x="1699208" y="69963"/>
                </a:lnTo>
                <a:lnTo>
                  <a:pt x="1742826" y="85832"/>
                </a:lnTo>
                <a:lnTo>
                  <a:pt x="1785680" y="103201"/>
                </a:lnTo>
                <a:lnTo>
                  <a:pt x="1827737" y="122037"/>
                </a:lnTo>
                <a:lnTo>
                  <a:pt x="1868963" y="142308"/>
                </a:lnTo>
                <a:lnTo>
                  <a:pt x="1909325" y="163981"/>
                </a:lnTo>
                <a:lnTo>
                  <a:pt x="1948791" y="187024"/>
                </a:lnTo>
                <a:lnTo>
                  <a:pt x="1987326" y="211403"/>
                </a:lnTo>
                <a:lnTo>
                  <a:pt x="2024899" y="237088"/>
                </a:lnTo>
                <a:lnTo>
                  <a:pt x="2061476" y="264044"/>
                </a:lnTo>
                <a:lnTo>
                  <a:pt x="2097023" y="292240"/>
                </a:lnTo>
                <a:lnTo>
                  <a:pt x="2131509" y="321643"/>
                </a:lnTo>
                <a:lnTo>
                  <a:pt x="2164899" y="352221"/>
                </a:lnTo>
                <a:lnTo>
                  <a:pt x="2197160" y="383940"/>
                </a:lnTo>
                <a:lnTo>
                  <a:pt x="2228261" y="416769"/>
                </a:lnTo>
                <a:lnTo>
                  <a:pt x="2258166" y="450675"/>
                </a:lnTo>
                <a:lnTo>
                  <a:pt x="2286844" y="485625"/>
                </a:lnTo>
                <a:lnTo>
                  <a:pt x="2314262" y="521587"/>
                </a:lnTo>
                <a:lnTo>
                  <a:pt x="2340385" y="558528"/>
                </a:lnTo>
                <a:lnTo>
                  <a:pt x="2365182" y="596416"/>
                </a:lnTo>
                <a:lnTo>
                  <a:pt x="2388618" y="635218"/>
                </a:lnTo>
                <a:lnTo>
                  <a:pt x="2410662" y="674902"/>
                </a:lnTo>
                <a:lnTo>
                  <a:pt x="2431279" y="715435"/>
                </a:lnTo>
                <a:lnTo>
                  <a:pt x="2450437" y="756785"/>
                </a:lnTo>
                <a:lnTo>
                  <a:pt x="2468103" y="798918"/>
                </a:lnTo>
                <a:lnTo>
                  <a:pt x="2484243" y="841804"/>
                </a:lnTo>
                <a:lnTo>
                  <a:pt x="2498825" y="885408"/>
                </a:lnTo>
                <a:lnTo>
                  <a:pt x="2511815" y="929699"/>
                </a:lnTo>
                <a:lnTo>
                  <a:pt x="2523181" y="974644"/>
                </a:lnTo>
                <a:lnTo>
                  <a:pt x="2532889" y="1020211"/>
                </a:lnTo>
                <a:lnTo>
                  <a:pt x="2540906" y="1066366"/>
                </a:lnTo>
                <a:lnTo>
                  <a:pt x="2547199" y="1113078"/>
                </a:lnTo>
                <a:lnTo>
                  <a:pt x="2551734" y="1160313"/>
                </a:lnTo>
                <a:lnTo>
                  <a:pt x="2554480" y="1208040"/>
                </a:lnTo>
                <a:lnTo>
                  <a:pt x="2555402" y="1256226"/>
                </a:lnTo>
                <a:lnTo>
                  <a:pt x="2554480" y="1304411"/>
                </a:lnTo>
                <a:lnTo>
                  <a:pt x="2551734" y="1352138"/>
                </a:lnTo>
                <a:lnTo>
                  <a:pt x="2547199" y="1399374"/>
                </a:lnTo>
                <a:lnTo>
                  <a:pt x="2540906" y="1446086"/>
                </a:lnTo>
                <a:lnTo>
                  <a:pt x="2532889" y="1492241"/>
                </a:lnTo>
                <a:lnTo>
                  <a:pt x="2523181" y="1537807"/>
                </a:lnTo>
                <a:lnTo>
                  <a:pt x="2511815" y="1582752"/>
                </a:lnTo>
                <a:lnTo>
                  <a:pt x="2498825" y="1627043"/>
                </a:lnTo>
                <a:lnTo>
                  <a:pt x="2484243" y="1670648"/>
                </a:lnTo>
                <a:lnTo>
                  <a:pt x="2468103" y="1713533"/>
                </a:lnTo>
                <a:lnTo>
                  <a:pt x="2450437" y="1755667"/>
                </a:lnTo>
                <a:lnTo>
                  <a:pt x="2431279" y="1797016"/>
                </a:lnTo>
                <a:lnTo>
                  <a:pt x="2410662" y="1837549"/>
                </a:lnTo>
                <a:lnTo>
                  <a:pt x="2388618" y="1877233"/>
                </a:lnTo>
                <a:lnTo>
                  <a:pt x="2365182" y="1916036"/>
                </a:lnTo>
                <a:lnTo>
                  <a:pt x="2340385" y="1953923"/>
                </a:lnTo>
                <a:lnTo>
                  <a:pt x="2314262" y="1990865"/>
                </a:lnTo>
                <a:lnTo>
                  <a:pt x="2286844" y="2026827"/>
                </a:lnTo>
                <a:lnTo>
                  <a:pt x="2258166" y="2061777"/>
                </a:lnTo>
                <a:lnTo>
                  <a:pt x="2228261" y="2095682"/>
                </a:lnTo>
                <a:lnTo>
                  <a:pt x="2197160" y="2128511"/>
                </a:lnTo>
                <a:lnTo>
                  <a:pt x="2164899" y="2160231"/>
                </a:lnTo>
                <a:lnTo>
                  <a:pt x="2131509" y="2190808"/>
                </a:lnTo>
                <a:lnTo>
                  <a:pt x="2097023" y="2220211"/>
                </a:lnTo>
                <a:lnTo>
                  <a:pt x="2061476" y="2248407"/>
                </a:lnTo>
                <a:lnTo>
                  <a:pt x="2024899" y="2275364"/>
                </a:lnTo>
                <a:lnTo>
                  <a:pt x="1987326" y="2301048"/>
                </a:lnTo>
                <a:lnTo>
                  <a:pt x="1948791" y="2325428"/>
                </a:lnTo>
                <a:lnTo>
                  <a:pt x="1909325" y="2348470"/>
                </a:lnTo>
                <a:lnTo>
                  <a:pt x="1868963" y="2370143"/>
                </a:lnTo>
                <a:lnTo>
                  <a:pt x="1827737" y="2390414"/>
                </a:lnTo>
                <a:lnTo>
                  <a:pt x="1785680" y="2409250"/>
                </a:lnTo>
                <a:lnTo>
                  <a:pt x="1742826" y="2426619"/>
                </a:lnTo>
                <a:lnTo>
                  <a:pt x="1699208" y="2442488"/>
                </a:lnTo>
                <a:lnTo>
                  <a:pt x="1654858" y="2456825"/>
                </a:lnTo>
                <a:lnTo>
                  <a:pt x="1609810" y="2469597"/>
                </a:lnTo>
                <a:lnTo>
                  <a:pt x="1564096" y="2480771"/>
                </a:lnTo>
                <a:lnTo>
                  <a:pt x="1517751" y="2490316"/>
                </a:lnTo>
                <a:lnTo>
                  <a:pt x="1470807" y="2498198"/>
                </a:lnTo>
                <a:lnTo>
                  <a:pt x="1423296" y="2504385"/>
                </a:lnTo>
                <a:lnTo>
                  <a:pt x="1375253" y="2508845"/>
                </a:lnTo>
                <a:lnTo>
                  <a:pt x="1326710" y="2511545"/>
                </a:lnTo>
                <a:lnTo>
                  <a:pt x="1277711" y="2512452"/>
                </a:lnTo>
                <a:close/>
              </a:path>
            </a:pathLst>
          </a:custGeom>
          <a:solidFill>
            <a:srgbClr val="CD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11CDFACC-25B2-C777-D34A-3FFF82D3F170}"/>
              </a:ext>
            </a:extLst>
          </p:cNvPr>
          <p:cNvSpPr txBox="1"/>
          <p:nvPr/>
        </p:nvSpPr>
        <p:spPr>
          <a:xfrm>
            <a:off x="4048720" y="6981604"/>
            <a:ext cx="2379403" cy="130292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74295" algn="ctr">
              <a:lnSpc>
                <a:spcPts val="3300"/>
              </a:lnSpc>
              <a:spcBef>
                <a:spcPts val="260"/>
              </a:spcBef>
            </a:pPr>
            <a:r>
              <a:rPr sz="2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</a:t>
            </a:r>
            <a:r>
              <a:rPr sz="2800" b="1" spc="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r>
              <a:rPr sz="28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800" b="1" spc="-8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Key!</a:t>
            </a:r>
            <a:endParaRPr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0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CDE54B-74FC-35A6-AB48-0533CA3DF8BE}"/>
              </a:ext>
            </a:extLst>
          </p:cNvPr>
          <p:cNvSpPr/>
          <p:nvPr/>
        </p:nvSpPr>
        <p:spPr>
          <a:xfrm>
            <a:off x="640137" y="2148538"/>
            <a:ext cx="1481035" cy="56208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383F13-0692-DAEB-9399-D750F9F68D6B}"/>
              </a:ext>
            </a:extLst>
          </p:cNvPr>
          <p:cNvSpPr/>
          <p:nvPr/>
        </p:nvSpPr>
        <p:spPr>
          <a:xfrm>
            <a:off x="2333680" y="2148539"/>
            <a:ext cx="4519240" cy="5620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/>
          </a:p>
        </p:txBody>
      </p:sp>
      <p:sp>
        <p:nvSpPr>
          <p:cNvPr id="10" name="Text Box 327">
            <a:extLst>
              <a:ext uri="{FF2B5EF4-FFF2-40B4-BE49-F238E27FC236}">
                <a16:creationId xmlns:a16="http://schemas.microsoft.com/office/drawing/2014/main" id="{719BA309-D226-4DA5-A628-F8C928E8548F}"/>
              </a:ext>
            </a:extLst>
          </p:cNvPr>
          <p:cNvSpPr txBox="1"/>
          <p:nvPr/>
        </p:nvSpPr>
        <p:spPr>
          <a:xfrm>
            <a:off x="707390" y="578736"/>
            <a:ext cx="611886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endParaRPr lang="en-GB" sz="3000" b="1" kern="50" dirty="0">
              <a:solidFill>
                <a:srgbClr val="000000"/>
              </a:solidFill>
              <a:effectLst/>
              <a:latin typeface="Arial"/>
              <a:cs typeface="Times New Roman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413FB7F-3778-4A25-BA04-BBC56FEA9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92356"/>
              </p:ext>
            </p:extLst>
          </p:nvPr>
        </p:nvGraphicFramePr>
        <p:xfrm>
          <a:off x="736599" y="488001"/>
          <a:ext cx="6118861" cy="7358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116">
                  <a:extLst>
                    <a:ext uri="{9D8B030D-6E8A-4147-A177-3AD203B41FA5}">
                      <a16:colId xmlns:a16="http://schemas.microsoft.com/office/drawing/2014/main" val="468589316"/>
                    </a:ext>
                  </a:extLst>
                </a:gridCol>
                <a:gridCol w="4482745">
                  <a:extLst>
                    <a:ext uri="{9D8B030D-6E8A-4147-A177-3AD203B41FA5}">
                      <a16:colId xmlns:a16="http://schemas.microsoft.com/office/drawing/2014/main" val="3251839166"/>
                    </a:ext>
                  </a:extLst>
                </a:gridCol>
              </a:tblGrid>
              <a:tr h="748557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kern="5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/>
                        </a:rPr>
                        <a:t>Contents of the document </a:t>
                      </a:r>
                      <a:r>
                        <a:rPr lang="en-GB" sz="3000" b="1" kern="5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Times New Roman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99776"/>
                  </a:ext>
                </a:extLst>
              </a:tr>
              <a:tr h="460539">
                <a:tc gridSpan="2">
                  <a:txBody>
                    <a:bodyPr/>
                    <a:lstStyle/>
                    <a:p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this document you will find: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509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 number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endParaRPr lang="en-GB" sz="1800" b="1" kern="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23348"/>
                  </a:ext>
                </a:extLst>
              </a:tr>
              <a:tr h="824100"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Page 5  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5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Introduction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295890"/>
                  </a:ext>
                </a:extLst>
              </a:tr>
              <a:tr h="748557"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Page</a:t>
                      </a:r>
                      <a:r>
                        <a:rPr lang="en-GB" sz="1600" b="0" dirty="0">
                          <a:latin typeface="Arial"/>
                          <a:cs typeface="Arial"/>
                        </a:rPr>
                        <a:t> 9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Foreword – A short introduction from John Kelly</a:t>
                      </a:r>
                    </a:p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500180"/>
                  </a:ext>
                </a:extLst>
              </a:tr>
              <a:tr h="748557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/>
                          <a:cs typeface="Arial"/>
                        </a:rPr>
                        <a:t>Page 14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of Development</a:t>
                      </a:r>
                    </a:p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822620"/>
                  </a:ext>
                </a:extLst>
              </a:tr>
              <a:tr h="824100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/>
                          <a:cs typeface="Arial"/>
                        </a:rPr>
                        <a:t>Page 16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Being bold and radical</a:t>
                      </a:r>
                    </a:p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3773493"/>
                  </a:ext>
                </a:extLst>
              </a:tr>
              <a:tr h="748557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/>
                          <a:cs typeface="Arial"/>
                        </a:rPr>
                        <a:t>Page 22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 Principles of Inclusion</a:t>
                      </a:r>
                    </a:p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038916"/>
                  </a:ext>
                </a:extLst>
              </a:tr>
              <a:tr h="748557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/>
                          <a:cs typeface="Arial"/>
                        </a:rPr>
                        <a:t>Page 29 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means all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kern="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285424"/>
                  </a:ext>
                </a:extLst>
              </a:tr>
              <a:tr h="748557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/>
                          <a:cs typeface="Arial"/>
                        </a:rPr>
                        <a:t>Page 35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next?</a:t>
                      </a:r>
                    </a:p>
                    <a:p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795274"/>
                  </a:ext>
                </a:extLst>
              </a:tr>
            </a:tbl>
          </a:graphicData>
        </a:graphic>
      </p:graphicFrame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C647915B-2250-B8C7-AC02-5BAA64B1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D75F1B-807F-B3B2-5B26-A0014F6C9299}"/>
              </a:ext>
            </a:extLst>
          </p:cNvPr>
          <p:cNvSpPr/>
          <p:nvPr/>
        </p:nvSpPr>
        <p:spPr>
          <a:xfrm>
            <a:off x="2532920" y="1664493"/>
            <a:ext cx="4320000" cy="792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" name="Text Box 55"/>
          <p:cNvSpPr txBox="1"/>
          <p:nvPr/>
        </p:nvSpPr>
        <p:spPr>
          <a:xfrm>
            <a:off x="2712919" y="1689460"/>
            <a:ext cx="3960000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0800">
              <a:lnSpc>
                <a:spcPct val="100000"/>
              </a:lnSpc>
              <a:spcBef>
                <a:spcPts val="530"/>
              </a:spcBef>
            </a:pPr>
            <a:r>
              <a:rPr lang="en-US" sz="1600" b="1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Think22</a:t>
            </a:r>
            <a:r>
              <a:rPr lang="en-US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and an earlier project called </a:t>
            </a:r>
            <a:r>
              <a:rPr lang="en-US" sz="1600" b="1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Think2020</a:t>
            </a:r>
            <a:r>
              <a:rPr lang="en-US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are important </a:t>
            </a:r>
            <a:r>
              <a:rPr lang="en-US" sz="1600" kern="50" dirty="0" err="1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programmes</a:t>
            </a:r>
            <a:r>
              <a:rPr lang="en-US" sz="1600" kern="50" dirty="0"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of work funded by Youth Music.</a:t>
            </a:r>
            <a:endParaRPr lang="en-GB" sz="1600" kern="50" dirty="0"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3" name="Text Box 70"/>
          <p:cNvSpPr txBox="1"/>
          <p:nvPr/>
        </p:nvSpPr>
        <p:spPr>
          <a:xfrm>
            <a:off x="2678063" y="3143603"/>
            <a:ext cx="3960000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These programmes of work helped to bring inclusive practice into music education in England. </a:t>
            </a:r>
          </a:p>
        </p:txBody>
      </p:sp>
      <p:sp>
        <p:nvSpPr>
          <p:cNvPr id="4" name="Text Box 71"/>
          <p:cNvSpPr txBox="1"/>
          <p:nvPr/>
        </p:nvSpPr>
        <p:spPr>
          <a:xfrm>
            <a:off x="2712919" y="4942565"/>
            <a:ext cx="3925143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50" dirty="0">
                <a:effectLst/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Advocacy, campaigning for inclusive practice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spc="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addressing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underrepresentation of Disabled 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People.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7" name="Text Box 104"/>
          <p:cNvSpPr txBox="1"/>
          <p:nvPr/>
        </p:nvSpPr>
        <p:spPr>
          <a:xfrm>
            <a:off x="736600" y="751364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Introduction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8" name="Picture 7" descr="Classroom with solid fill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574" y="1758160"/>
            <a:ext cx="1440000" cy="1440000"/>
          </a:xfrm>
          <a:prstGeom prst="rect">
            <a:avLst/>
          </a:prstGeom>
        </p:spPr>
      </p:pic>
      <p:pic>
        <p:nvPicPr>
          <p:cNvPr id="14" name="Picture 13" descr="Clenched Fist with solid fill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7574" y="5032565"/>
            <a:ext cx="1440000" cy="14400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B860FB5-AEE2-1D0A-3AEC-0716E1C4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Teacher with solid fill">
            <a:extLst>
              <a:ext uri="{FF2B5EF4-FFF2-40B4-BE49-F238E27FC236}">
                <a16:creationId xmlns:a16="http://schemas.microsoft.com/office/drawing/2014/main" id="{87F552B4-F0A8-5209-5094-F54E9B25FFB6}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57574" y="6555863"/>
            <a:ext cx="1440000" cy="1440000"/>
          </a:xfrm>
          <a:prstGeom prst="rect">
            <a:avLst/>
          </a:prstGeom>
        </p:spPr>
      </p:pic>
      <p:pic>
        <p:nvPicPr>
          <p:cNvPr id="18" name="Picture 13" descr="Classroom with solid fill">
            <a:extLst>
              <a:ext uri="{FF2B5EF4-FFF2-40B4-BE49-F238E27FC236}">
                <a16:creationId xmlns:a16="http://schemas.microsoft.com/office/drawing/2014/main" id="{DA3ECAD9-0E4F-7E04-C65D-5EC485853EDA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57574" y="8025317"/>
            <a:ext cx="1440000" cy="1440000"/>
          </a:xfrm>
          <a:prstGeom prst="rect">
            <a:avLst/>
          </a:prstGeom>
        </p:spPr>
      </p:pic>
      <p:sp>
        <p:nvSpPr>
          <p:cNvPr id="5" name="Text Box 71">
            <a:extLst>
              <a:ext uri="{FF2B5EF4-FFF2-40B4-BE49-F238E27FC236}">
                <a16:creationId xmlns:a16="http://schemas.microsoft.com/office/drawing/2014/main" id="{63E22CC3-B778-0ACF-6694-63D53A87F264}"/>
              </a:ext>
            </a:extLst>
          </p:cNvPr>
          <p:cNvSpPr txBox="1"/>
          <p:nvPr/>
        </p:nvSpPr>
        <p:spPr>
          <a:xfrm>
            <a:off x="2712919" y="6630952"/>
            <a:ext cx="3960000" cy="117760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kern="50" dirty="0">
                <a:latin typeface="Arial"/>
                <a:ea typeface="ＭＳ 明朝"/>
                <a:cs typeface="Times New Roman"/>
              </a:rPr>
              <a:t>Workforce development.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6" name="Text Box 71">
            <a:extLst>
              <a:ext uri="{FF2B5EF4-FFF2-40B4-BE49-F238E27FC236}">
                <a16:creationId xmlns:a16="http://schemas.microsoft.com/office/drawing/2014/main" id="{95CDE412-BEA2-73D8-0480-51539CB260B6}"/>
              </a:ext>
            </a:extLst>
          </p:cNvPr>
          <p:cNvSpPr txBox="1"/>
          <p:nvPr/>
        </p:nvSpPr>
        <p:spPr>
          <a:xfrm>
            <a:off x="2712919" y="7935317"/>
            <a:ext cx="3960000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4400" marR="49403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delivery of inclusive music sessions in schools and other learning settings for children and young people.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2E5CA-C597-D90C-E24E-4F4AFF856939}"/>
              </a:ext>
            </a:extLst>
          </p:cNvPr>
          <p:cNvSpPr txBox="1"/>
          <p:nvPr/>
        </p:nvSpPr>
        <p:spPr>
          <a:xfrm>
            <a:off x="2643207" y="4763603"/>
            <a:ext cx="3779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kern="50" dirty="0">
                <a:solidFill>
                  <a:schemeClr val="bg1"/>
                </a:solidFill>
                <a:effectLst/>
                <a:latin typeface="Arial"/>
                <a:ea typeface="ＭＳ 明朝"/>
                <a:cs typeface="Times New Roman"/>
              </a:rPr>
              <a:t>The programmes focused on:</a:t>
            </a:r>
          </a:p>
        </p:txBody>
      </p:sp>
      <p:pic>
        <p:nvPicPr>
          <p:cNvPr id="10" name="Picture 12" descr="Users with solid fill">
            <a:extLst>
              <a:ext uri="{FF2B5EF4-FFF2-40B4-BE49-F238E27FC236}">
                <a16:creationId xmlns:a16="http://schemas.microsoft.com/office/drawing/2014/main" id="{98F11C44-E98D-242B-39BC-0A0AE6667FB5}"/>
              </a:ext>
            </a:extLst>
          </p:cNvPr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00635" y="323360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4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E46FA2-4935-41F3-B21E-7DEFBD0F2391}"/>
              </a:ext>
            </a:extLst>
          </p:cNvPr>
          <p:cNvSpPr/>
          <p:nvPr/>
        </p:nvSpPr>
        <p:spPr>
          <a:xfrm>
            <a:off x="2463800" y="844319"/>
            <a:ext cx="4320000" cy="792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/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D94B518D-DA3F-47BC-A34B-A010D661FE93}"/>
              </a:ext>
            </a:extLst>
          </p:cNvPr>
          <p:cNvSpPr txBox="1"/>
          <p:nvPr/>
        </p:nvSpPr>
        <p:spPr>
          <a:xfrm>
            <a:off x="2643800" y="1166158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5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16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document is</a:t>
            </a:r>
            <a:r>
              <a:rPr lang="en-US" sz="16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sz="16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600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n-US" sz="16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resources. These four resources have been</a:t>
            </a:r>
            <a:r>
              <a:rPr lang="en-US" sz="1600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en-US" sz="16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1600" spc="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en-US" sz="1600" spc="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spc="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Think22</a:t>
            </a:r>
            <a:r>
              <a:rPr lang="en-US" sz="16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1089C3-A120-48A9-8A35-4F1FBC474C13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8177" y="1166158"/>
            <a:ext cx="1440000" cy="1440000"/>
          </a:xfrm>
          <a:prstGeom prst="rect">
            <a:avLst/>
          </a:prstGeom>
        </p:spPr>
      </p:pic>
      <p:sp>
        <p:nvSpPr>
          <p:cNvPr id="6" name="Text Box 62">
            <a:extLst>
              <a:ext uri="{FF2B5EF4-FFF2-40B4-BE49-F238E27FC236}">
                <a16:creationId xmlns:a16="http://schemas.microsoft.com/office/drawing/2014/main" id="{C9F4FCB1-40D0-45F6-8049-399DBD9DED5B}"/>
              </a:ext>
            </a:extLst>
          </p:cNvPr>
          <p:cNvSpPr txBox="1"/>
          <p:nvPr/>
        </p:nvSpPr>
        <p:spPr>
          <a:xfrm>
            <a:off x="2643800" y="2836274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fontAlgn="base"/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have been working with four partners:</a:t>
            </a:r>
          </a:p>
        </p:txBody>
      </p:sp>
      <p:pic>
        <p:nvPicPr>
          <p:cNvPr id="7" name="Picture 6" descr="Cheers with solid fill">
            <a:extLst>
              <a:ext uri="{FF2B5EF4-FFF2-40B4-BE49-F238E27FC236}">
                <a16:creationId xmlns:a16="http://schemas.microsoft.com/office/drawing/2014/main" id="{5EEC2CD5-F14A-41C8-BC73-AB0A5E35BC7F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8177" y="2836274"/>
            <a:ext cx="1440000" cy="1440000"/>
          </a:xfrm>
          <a:prstGeom prst="rect">
            <a:avLst/>
          </a:prstGeom>
        </p:spPr>
      </p:pic>
      <p:sp>
        <p:nvSpPr>
          <p:cNvPr id="2" name="Text Box 62">
            <a:extLst>
              <a:ext uri="{FF2B5EF4-FFF2-40B4-BE49-F238E27FC236}">
                <a16:creationId xmlns:a16="http://schemas.microsoft.com/office/drawing/2014/main" id="{BD79EA1A-7EEE-137A-8131-E1ADC0CBF720}"/>
              </a:ext>
            </a:extLst>
          </p:cNvPr>
          <p:cNvSpPr txBox="1"/>
          <p:nvPr/>
        </p:nvSpPr>
        <p:spPr>
          <a:xfrm>
            <a:off x="2643800" y="4684731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5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Essex</a:t>
            </a:r>
            <a:r>
              <a:rPr lang="en-US" sz="1600" spc="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Music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n-US" sz="1600" spc="2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r>
              <a:rPr lang="en-US" sz="1600" spc="2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5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Newham</a:t>
            </a:r>
            <a:r>
              <a:rPr lang="en-US" sz="1600" spc="2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r>
              <a:rPr lang="en-US" sz="1600" spc="2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5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1600" spc="65" dirty="0">
                <a:latin typeface="Arial" panose="020B0604020202020204" pitchFamily="34" charset="0"/>
                <a:cs typeface="Arial" panose="020B0604020202020204" pitchFamily="34" charset="0"/>
              </a:rPr>
              <a:t>THAMES</a:t>
            </a:r>
            <a:r>
              <a:rPr lang="en-US" sz="1600" spc="2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23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spc="-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Tower</a:t>
            </a:r>
            <a:r>
              <a:rPr lang="en-US" sz="1600" spc="2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Hamlets</a:t>
            </a:r>
            <a:r>
              <a:rPr lang="en-US" sz="1600" spc="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en-US" sz="1600" spc="2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spc="2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Music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en-US" sz="1600" spc="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Service)</a:t>
            </a:r>
            <a:r>
              <a:rPr lang="en-US" sz="1600" spc="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5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Coventry</a:t>
            </a:r>
            <a:r>
              <a:rPr lang="en-US" sz="1600" spc="2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endParaRPr lang="en-GB" sz="1600" kern="50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pic>
        <p:nvPicPr>
          <p:cNvPr id="3" name="Picture 2" descr="Handshake with solid fill">
            <a:extLst>
              <a:ext uri="{FF2B5EF4-FFF2-40B4-BE49-F238E27FC236}">
                <a16:creationId xmlns:a16="http://schemas.microsoft.com/office/drawing/2014/main" id="{68BF5E12-17A6-D449-9E5A-20ADCE56F7A7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58177" y="4594590"/>
            <a:ext cx="1440000" cy="1440000"/>
          </a:xfrm>
          <a:prstGeom prst="rect">
            <a:avLst/>
          </a:prstGeom>
        </p:spPr>
      </p:pic>
      <p:sp>
        <p:nvSpPr>
          <p:cNvPr id="13" name="Text Box 62">
            <a:extLst>
              <a:ext uri="{FF2B5EF4-FFF2-40B4-BE49-F238E27FC236}">
                <a16:creationId xmlns:a16="http://schemas.microsoft.com/office/drawing/2014/main" id="{3A41C17C-53AB-0AAC-DD04-8FA90FE3F225}"/>
              </a:ext>
            </a:extLst>
          </p:cNvPr>
          <p:cNvSpPr txBox="1"/>
          <p:nvPr/>
        </p:nvSpPr>
        <p:spPr>
          <a:xfrm>
            <a:off x="2553800" y="6632725"/>
            <a:ext cx="4140000" cy="16200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05000"/>
              </a:lnSpc>
              <a:spcAft>
                <a:spcPts val="15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These resources are an example of Drake Music’s main approach where different people work together.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Group brainstorm with solid fill">
            <a:extLst>
              <a:ext uri="{FF2B5EF4-FFF2-40B4-BE49-F238E27FC236}">
                <a16:creationId xmlns:a16="http://schemas.microsoft.com/office/drawing/2014/main" id="{088F3326-C793-FDD3-63C6-276E8484D4BC}"/>
              </a:ext>
            </a:extLst>
          </p:cNvPr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58177" y="6722725"/>
            <a:ext cx="1440000" cy="14400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7AAF9BB9-06F0-A4D2-6ECD-962E10B882ED}"/>
              </a:ext>
            </a:extLst>
          </p:cNvPr>
          <p:cNvSpPr txBox="1">
            <a:spLocks/>
          </p:cNvSpPr>
          <p:nvPr/>
        </p:nvSpPr>
        <p:spPr>
          <a:xfrm>
            <a:off x="5572443" y="100591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E46FA2-4935-41F3-B21E-7DEFBD0F2391}"/>
              </a:ext>
            </a:extLst>
          </p:cNvPr>
          <p:cNvSpPr/>
          <p:nvPr/>
        </p:nvSpPr>
        <p:spPr>
          <a:xfrm>
            <a:off x="2477992" y="988285"/>
            <a:ext cx="4320000" cy="900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/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D94B518D-DA3F-47BC-A34B-A010D661FE93}"/>
              </a:ext>
            </a:extLst>
          </p:cNvPr>
          <p:cNvSpPr txBox="1"/>
          <p:nvPr/>
        </p:nvSpPr>
        <p:spPr>
          <a:xfrm>
            <a:off x="2657992" y="870896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0800" marR="17780">
              <a:lnSpc>
                <a:spcPct val="130100"/>
              </a:lnSpc>
            </a:pPr>
            <a:r>
              <a:rPr lang="en-GB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includes:</a:t>
            </a:r>
            <a:endParaRPr lang="en-GB" sz="14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1DC93C-9217-F374-841D-2D69F559F6D0}"/>
              </a:ext>
            </a:extLst>
          </p:cNvPr>
          <p:cNvSpPr txBox="1">
            <a:spLocks/>
          </p:cNvSpPr>
          <p:nvPr/>
        </p:nvSpPr>
        <p:spPr>
          <a:xfrm>
            <a:off x="5572443" y="100591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Music note with solid fill">
            <a:extLst>
              <a:ext uri="{FF2B5EF4-FFF2-40B4-BE49-F238E27FC236}">
                <a16:creationId xmlns:a16="http://schemas.microsoft.com/office/drawing/2014/main" id="{D3685FFD-D17C-17E1-7FAB-2F63D0C41450}"/>
              </a:ext>
            </a:extLst>
          </p:cNvPr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8626" y="2849793"/>
            <a:ext cx="1440000" cy="1440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BF9EF74-D30F-D1AE-7841-51BE20C29EE5}"/>
              </a:ext>
            </a:extLst>
          </p:cNvPr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68626" y="4768285"/>
            <a:ext cx="1440000" cy="1440000"/>
          </a:xfrm>
          <a:prstGeom prst="rect">
            <a:avLst/>
          </a:prstGeom>
        </p:spPr>
      </p:pic>
      <p:pic>
        <p:nvPicPr>
          <p:cNvPr id="10" name="Picture 4" descr="Users with solid fill">
            <a:extLst>
              <a:ext uri="{FF2B5EF4-FFF2-40B4-BE49-F238E27FC236}">
                <a16:creationId xmlns:a16="http://schemas.microsoft.com/office/drawing/2014/main" id="{8A9E1ACD-41C0-7072-E9B3-CAB81F21AAD3}"/>
              </a:ext>
            </a:extLst>
          </p:cNvPr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68626" y="6430991"/>
            <a:ext cx="1440000" cy="1440000"/>
          </a:xfrm>
          <a:prstGeom prst="rect">
            <a:avLst/>
          </a:prstGeom>
        </p:spPr>
      </p:pic>
      <p:sp>
        <p:nvSpPr>
          <p:cNvPr id="11" name="Text Box 17">
            <a:extLst>
              <a:ext uri="{FF2B5EF4-FFF2-40B4-BE49-F238E27FC236}">
                <a16:creationId xmlns:a16="http://schemas.microsoft.com/office/drawing/2014/main" id="{A2810929-C83B-60D5-DEE7-9633F149EA06}"/>
              </a:ext>
            </a:extLst>
          </p:cNvPr>
          <p:cNvSpPr txBox="1"/>
          <p:nvPr/>
        </p:nvSpPr>
        <p:spPr>
          <a:xfrm>
            <a:off x="2657992" y="8005497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5"/>
              </a:spcAft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Due to this underrepresentation,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there needs to be action to bring about positive change.</a:t>
            </a:r>
          </a:p>
        </p:txBody>
      </p:sp>
      <p:pic>
        <p:nvPicPr>
          <p:cNvPr id="13" name="Picture 4" descr="Thumbs up sign with solid fill">
            <a:extLst>
              <a:ext uri="{FF2B5EF4-FFF2-40B4-BE49-F238E27FC236}">
                <a16:creationId xmlns:a16="http://schemas.microsoft.com/office/drawing/2014/main" id="{45D314CD-E0A0-6364-EB5D-DC57D71C6B21}"/>
              </a:ext>
            </a:extLst>
          </p:cNvPr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68626" y="8093697"/>
            <a:ext cx="1440000" cy="1440000"/>
          </a:xfrm>
          <a:prstGeom prst="rect">
            <a:avLst/>
          </a:prstGeom>
        </p:spPr>
      </p:pic>
      <p:sp>
        <p:nvSpPr>
          <p:cNvPr id="14" name="Text Box 17">
            <a:extLst>
              <a:ext uri="{FF2B5EF4-FFF2-40B4-BE49-F238E27FC236}">
                <a16:creationId xmlns:a16="http://schemas.microsoft.com/office/drawing/2014/main" id="{3D68B42C-AA91-96DC-55AA-0D1780C86181}"/>
              </a:ext>
            </a:extLst>
          </p:cNvPr>
          <p:cNvSpPr txBox="1"/>
          <p:nvPr/>
        </p:nvSpPr>
        <p:spPr>
          <a:xfrm>
            <a:off x="2657992" y="2673393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5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  <a:latin typeface="Arial"/>
                <a:cs typeface="Arial"/>
              </a:rPr>
              <a:t>Disabled and Non-Disabled educators</a:t>
            </a:r>
          </a:p>
          <a:p>
            <a:pPr marL="285750" indent="-285750">
              <a:lnSpc>
                <a:spcPct val="105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M</a:t>
            </a:r>
            <a:r>
              <a:rPr lang="en-GB" sz="1600" kern="50" dirty="0">
                <a:solidFill>
                  <a:srgbClr val="000000"/>
                </a:solidFill>
                <a:effectLst/>
                <a:latin typeface="Arial"/>
                <a:ea typeface="ＭＳ 明朝"/>
                <a:cs typeface="Arial"/>
              </a:rPr>
              <a:t>usicians</a:t>
            </a:r>
          </a:p>
          <a:p>
            <a:pPr marL="285750" indent="-285750">
              <a:lnSpc>
                <a:spcPct val="105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Leaders</a:t>
            </a:r>
          </a:p>
          <a:p>
            <a:pPr marL="285750" indent="-285750">
              <a:lnSpc>
                <a:spcPct val="105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solidFill>
                  <a:srgbClr val="000000"/>
                </a:solidFill>
                <a:effectLst/>
                <a:latin typeface="Arial"/>
                <a:ea typeface="ＭＳ 明朝"/>
                <a:cs typeface="Arial"/>
              </a:rPr>
              <a:t>Artists</a:t>
            </a:r>
          </a:p>
          <a:p>
            <a:pPr marL="285750" indent="-285750">
              <a:lnSpc>
                <a:spcPct val="105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GB" sz="1600" kern="50" dirty="0">
                <a:solidFill>
                  <a:srgbClr val="000000"/>
                </a:solidFill>
                <a:latin typeface="Arial"/>
                <a:ea typeface="ＭＳ 明朝"/>
                <a:cs typeface="Arial"/>
              </a:rPr>
              <a:t>Practitioners</a:t>
            </a:r>
            <a:endParaRPr lang="en-GB" sz="12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AA809366-7A69-CE1D-EA2F-430AD1B7ED86}"/>
              </a:ext>
            </a:extLst>
          </p:cNvPr>
          <p:cNvSpPr txBox="1"/>
          <p:nvPr/>
        </p:nvSpPr>
        <p:spPr>
          <a:xfrm>
            <a:off x="2657992" y="6271708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0800" marR="34290">
              <a:lnSpc>
                <a:spcPct val="1301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Think22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Think2020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understand that we are working in an environment where Disabled People are underrepresented.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00C92B-00FD-6723-E024-CB0CAF241617}"/>
              </a:ext>
            </a:extLst>
          </p:cNvPr>
          <p:cNvSpPr txBox="1"/>
          <p:nvPr/>
        </p:nvSpPr>
        <p:spPr>
          <a:xfrm>
            <a:off x="2657992" y="4919331"/>
            <a:ext cx="3960000" cy="84997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105000"/>
              </a:lnSpc>
              <a:spcAft>
                <a:spcPts val="15"/>
              </a:spcAf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need for more Disabled leaders, musicians and educators in music education.</a:t>
            </a:r>
          </a:p>
        </p:txBody>
      </p:sp>
      <p:pic>
        <p:nvPicPr>
          <p:cNvPr id="5" name="Picture 4" descr="Checklist with solid fill">
            <a:extLst>
              <a:ext uri="{FF2B5EF4-FFF2-40B4-BE49-F238E27FC236}">
                <a16:creationId xmlns:a16="http://schemas.microsoft.com/office/drawing/2014/main" id="{2C491103-6390-0E2B-3B60-1CFF0320B0CF}"/>
              </a:ext>
            </a:extLst>
          </p:cNvPr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68626" y="95909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0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ook cover with a child playing a piano&#10;&#10;Description automatically generated">
            <a:extLst>
              <a:ext uri="{FF2B5EF4-FFF2-40B4-BE49-F238E27FC236}">
                <a16:creationId xmlns:a16="http://schemas.microsoft.com/office/drawing/2014/main" id="{6C9268F9-FF6F-681C-7FFA-A5E4FD946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35" y="6598029"/>
            <a:ext cx="1025906" cy="1450798"/>
          </a:xfrm>
          <a:prstGeom prst="rect">
            <a:avLst/>
          </a:prstGeom>
        </p:spPr>
      </p:pic>
      <p:pic>
        <p:nvPicPr>
          <p:cNvPr id="17" name="Picture 16" descr="A poster with hands playing a piano&#10;&#10;Description automatically generated">
            <a:extLst>
              <a:ext uri="{FF2B5EF4-FFF2-40B4-BE49-F238E27FC236}">
                <a16:creationId xmlns:a16="http://schemas.microsoft.com/office/drawing/2014/main" id="{A2592DDE-0DC0-ADA1-150A-33F73F5B9B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65" y="8385915"/>
            <a:ext cx="1027115" cy="1448685"/>
          </a:xfrm>
          <a:prstGeom prst="rect">
            <a:avLst/>
          </a:prstGeom>
        </p:spPr>
      </p:pic>
      <p:pic>
        <p:nvPicPr>
          <p:cNvPr id="9" name="Picture 8" descr="A poster with a hand holding a stick and a xylophone&#10;&#10;Description automatically generated">
            <a:extLst>
              <a:ext uri="{FF2B5EF4-FFF2-40B4-BE49-F238E27FC236}">
                <a16:creationId xmlns:a16="http://schemas.microsoft.com/office/drawing/2014/main" id="{53FD10E9-2AB1-DAB5-F328-4C6B3D340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65" y="4764807"/>
            <a:ext cx="1027115" cy="1451252"/>
          </a:xfrm>
          <a:prstGeom prst="rect">
            <a:avLst/>
          </a:prstGeom>
        </p:spPr>
      </p:pic>
      <p:pic>
        <p:nvPicPr>
          <p:cNvPr id="3" name="Picture 2" descr="A close up of a hand on a sound board&#10;&#10;Description automatically generated">
            <a:extLst>
              <a:ext uri="{FF2B5EF4-FFF2-40B4-BE49-F238E27FC236}">
                <a16:creationId xmlns:a16="http://schemas.microsoft.com/office/drawing/2014/main" id="{817F0AC1-C370-43F4-1387-A980027A74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9" t="319" r="-496"/>
          <a:stretch/>
        </p:blipFill>
        <p:spPr>
          <a:xfrm>
            <a:off x="781270" y="2841318"/>
            <a:ext cx="1023480" cy="143971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E46FA2-4935-41F3-B21E-7DEFBD0F2391}"/>
              </a:ext>
            </a:extLst>
          </p:cNvPr>
          <p:cNvSpPr/>
          <p:nvPr/>
        </p:nvSpPr>
        <p:spPr>
          <a:xfrm>
            <a:off x="2477992" y="988285"/>
            <a:ext cx="4320000" cy="9000000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/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D94B518D-DA3F-47BC-A34B-A010D661FE93}"/>
              </a:ext>
            </a:extLst>
          </p:cNvPr>
          <p:cNvSpPr txBox="1"/>
          <p:nvPr/>
        </p:nvSpPr>
        <p:spPr>
          <a:xfrm>
            <a:off x="2657992" y="1029238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0800">
              <a:lnSpc>
                <a:spcPct val="10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en-US" sz="1600" b="1" spc="-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1600" b="1" spc="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sz="1600" spc="2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600" spc="2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read: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Open book with solid fill">
            <a:extLst>
              <a:ext uri="{FF2B5EF4-FFF2-40B4-BE49-F238E27FC236}">
                <a16:creationId xmlns:a16="http://schemas.microsoft.com/office/drawing/2014/main" id="{F01089C3-A120-48A9-8A35-4F1FBC474C13}"/>
              </a:ext>
            </a:extLst>
          </p:cNvPr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68626" y="959096"/>
            <a:ext cx="1440000" cy="14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1DC93C-9217-F374-841D-2D69F559F6D0}"/>
              </a:ext>
            </a:extLst>
          </p:cNvPr>
          <p:cNvSpPr txBox="1">
            <a:spLocks/>
          </p:cNvSpPr>
          <p:nvPr/>
        </p:nvSpPr>
        <p:spPr>
          <a:xfrm>
            <a:off x="5572443" y="100591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E1B47E99-032F-CE55-84CC-36442A6C29B3}"/>
              </a:ext>
            </a:extLst>
          </p:cNvPr>
          <p:cNvSpPr txBox="1"/>
          <p:nvPr/>
        </p:nvSpPr>
        <p:spPr>
          <a:xfrm>
            <a:off x="2657992" y="4680085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36550" marR="17780" indent="-285750">
              <a:lnSpc>
                <a:spcPct val="1301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Supporting Inclusion - Taking positive action in your organisation</a:t>
            </a:r>
            <a:r>
              <a:rPr lang="en-US" sz="1600" dirty="0">
                <a:latin typeface="Arial"/>
                <a:cs typeface="Arial"/>
              </a:rPr>
              <a:t>.</a:t>
            </a:r>
            <a:endParaRPr lang="en-GB" sz="1600" dirty="0">
              <a:latin typeface="Arial"/>
              <a:cs typeface="Arial"/>
            </a:endParaRP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A2810929-C83B-60D5-DEE7-9633F149EA06}"/>
              </a:ext>
            </a:extLst>
          </p:cNvPr>
          <p:cNvSpPr txBox="1"/>
          <p:nvPr/>
        </p:nvSpPr>
        <p:spPr>
          <a:xfrm>
            <a:off x="2657992" y="8301789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11176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Let’s Make Music - Fun musical activities for young musicians to learn about tempo, rhythm, melody and turn- taking</a:t>
            </a:r>
            <a:r>
              <a:rPr lang="en-US" sz="1600" dirty="0">
                <a:latin typeface="Arial"/>
                <a:cs typeface="Arial"/>
              </a:rPr>
              <a:t>.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3D68B42C-AA91-96DC-55AA-0D1780C86181}"/>
              </a:ext>
            </a:extLst>
          </p:cNvPr>
          <p:cNvSpPr txBox="1"/>
          <p:nvPr/>
        </p:nvSpPr>
        <p:spPr>
          <a:xfrm>
            <a:off x="2657992" y="2810612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</a:t>
            </a:r>
            <a:r>
              <a:rPr lang="en-US" sz="1600" spc="190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</a:t>
            </a:r>
            <a:r>
              <a:rPr lang="en-US" sz="1600" spc="195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Inclusion?</a:t>
            </a:r>
            <a:r>
              <a:rPr lang="en-US" sz="1600" spc="190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Making</a:t>
            </a:r>
            <a:r>
              <a:rPr lang="en-US" sz="1600" spc="195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Music</a:t>
            </a:r>
            <a:r>
              <a:rPr lang="en-US" sz="1600" spc="195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</a:t>
            </a:r>
            <a:r>
              <a:rPr lang="en-US" sz="1600" spc="190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en-US" sz="1600" spc="195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</a:t>
            </a:r>
            <a:r>
              <a:rPr lang="en-US" sz="1600" spc="1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600" spc="-235" dirty="0">
                <a:latin typeface="Arial"/>
                <a:cs typeface="Arial"/>
              </a:rPr>
              <a:t>(</a:t>
            </a:r>
            <a:r>
              <a:rPr lang="en-US" sz="1600" spc="-24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this</a:t>
            </a:r>
            <a:r>
              <a:rPr lang="en-US" sz="1600" spc="195" dirty="0">
                <a:latin typeface="Arial"/>
                <a:cs typeface="Arial"/>
              </a:rPr>
              <a:t> </a:t>
            </a:r>
            <a:r>
              <a:rPr lang="en-US" sz="1600" spc="-10" dirty="0">
                <a:latin typeface="Arial"/>
                <a:cs typeface="Arial"/>
              </a:rPr>
              <a:t>document).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AA809366-7A69-CE1D-EA2F-430AD1B7ED86}"/>
              </a:ext>
            </a:extLst>
          </p:cNvPr>
          <p:cNvSpPr txBox="1"/>
          <p:nvPr/>
        </p:nvSpPr>
        <p:spPr>
          <a:xfrm>
            <a:off x="2657992" y="6481234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46228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 Competencies of Inclusive Music Practice - What does Inclusive Music-Making look like in Practice?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562601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E77C1C9-DFE3-2EC6-E492-7BDD52AFB409}"/>
              </a:ext>
            </a:extLst>
          </p:cNvPr>
          <p:cNvSpPr/>
          <p:nvPr/>
        </p:nvSpPr>
        <p:spPr>
          <a:xfrm>
            <a:off x="2477992" y="1344572"/>
            <a:ext cx="4376299" cy="8643713"/>
          </a:xfrm>
          <a:prstGeom prst="rect">
            <a:avLst/>
          </a:prstGeom>
          <a:solidFill>
            <a:srgbClr val="D2F0F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/>
          </a:p>
        </p:txBody>
      </p:sp>
      <p:sp>
        <p:nvSpPr>
          <p:cNvPr id="2" name="Text Box 55"/>
          <p:cNvSpPr txBox="1"/>
          <p:nvPr/>
        </p:nvSpPr>
        <p:spPr>
          <a:xfrm>
            <a:off x="2678064" y="1438072"/>
            <a:ext cx="3960000" cy="1616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Inclusion is important. </a:t>
            </a:r>
          </a:p>
        </p:txBody>
      </p:sp>
      <p:sp>
        <p:nvSpPr>
          <p:cNvPr id="3" name="Text Box 70"/>
          <p:cNvSpPr txBox="1"/>
          <p:nvPr/>
        </p:nvSpPr>
        <p:spPr>
          <a:xfrm>
            <a:off x="2678063" y="3276124"/>
            <a:ext cx="3960000" cy="117760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Inclusion means different things to different people and organisations.</a:t>
            </a:r>
          </a:p>
        </p:txBody>
      </p:sp>
      <p:sp>
        <p:nvSpPr>
          <p:cNvPr id="4" name="Text Box 71"/>
          <p:cNvSpPr txBox="1"/>
          <p:nvPr/>
        </p:nvSpPr>
        <p:spPr>
          <a:xfrm>
            <a:off x="2712920" y="5033686"/>
            <a:ext cx="3960000" cy="117760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wanted to be clear as an organisation as to what Inclusion: </a:t>
            </a:r>
          </a:p>
        </p:txBody>
      </p:sp>
      <p:sp>
        <p:nvSpPr>
          <p:cNvPr id="7" name="Text Box 104"/>
          <p:cNvSpPr txBox="1"/>
          <p:nvPr/>
        </p:nvSpPr>
        <p:spPr>
          <a:xfrm>
            <a:off x="736600" y="751364"/>
            <a:ext cx="611632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>
                <a:solidFill>
                  <a:srgbClr val="000000"/>
                </a:solidFill>
                <a:latin typeface="Arial"/>
              </a:rPr>
              <a:t>Foreword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8" name="Picture 7" descr="Cheers with solid fill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9904" y="1476670"/>
            <a:ext cx="1440000" cy="1440000"/>
          </a:xfrm>
          <a:prstGeom prst="rect">
            <a:avLst/>
          </a:prstGeom>
        </p:spPr>
      </p:pic>
      <p:pic>
        <p:nvPicPr>
          <p:cNvPr id="13" name="Picture 12" descr="Remote work with solid fill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09904" y="3197477"/>
            <a:ext cx="1440000" cy="1440000"/>
          </a:xfrm>
          <a:prstGeom prst="rect">
            <a:avLst/>
          </a:prstGeom>
        </p:spPr>
      </p:pic>
      <p:pic>
        <p:nvPicPr>
          <p:cNvPr id="14" name="Picture 13" descr="Customer review with solid fill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09904" y="5002365"/>
            <a:ext cx="1440000" cy="1440000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B860FB5-AEE2-1D0A-3AEC-0716E1C4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0043" y="9906785"/>
            <a:ext cx="1764665" cy="569071"/>
          </a:xfrm>
        </p:spPr>
        <p:txBody>
          <a:bodyPr/>
          <a:lstStyle/>
          <a:p>
            <a:fld id="{2DD70488-1BA5-554A-927A-C902243CFC7F}" type="slidenum">
              <a:rPr lang="en-US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62">
            <a:extLst>
              <a:ext uri="{FF2B5EF4-FFF2-40B4-BE49-F238E27FC236}">
                <a16:creationId xmlns:a16="http://schemas.microsoft.com/office/drawing/2014/main" id="{A13A010A-D970-9AF8-DE52-28F040F61EB9}"/>
              </a:ext>
            </a:extLst>
          </p:cNvPr>
          <p:cNvSpPr txBox="1"/>
          <p:nvPr/>
        </p:nvSpPr>
        <p:spPr>
          <a:xfrm>
            <a:off x="2712920" y="6770291"/>
            <a:ext cx="3893183" cy="117760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0" indent="-285750">
              <a:lnSpc>
                <a:spcPct val="105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means to us </a:t>
            </a:r>
          </a:p>
          <a:p>
            <a:pPr marL="285750" lvl="0" indent="-285750">
              <a:lnSpc>
                <a:spcPct val="105000"/>
              </a:lnSpc>
              <a:spcAft>
                <a:spcPts val="15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how it shapes everything we do.</a:t>
            </a:r>
          </a:p>
        </p:txBody>
      </p:sp>
      <p:pic>
        <p:nvPicPr>
          <p:cNvPr id="12" name="Picture 2" descr="Meeting with solid fill">
            <a:extLst>
              <a:ext uri="{FF2B5EF4-FFF2-40B4-BE49-F238E27FC236}">
                <a16:creationId xmlns:a16="http://schemas.microsoft.com/office/drawing/2014/main" id="{87F552B4-F0A8-5209-5094-F54E9B25FFB6}"/>
              </a:ext>
            </a:extLst>
          </p:cNvPr>
          <p:cNvPicPr/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47574" y="6639092"/>
            <a:ext cx="1440000" cy="1440000"/>
          </a:xfrm>
          <a:prstGeom prst="rect">
            <a:avLst/>
          </a:prstGeom>
        </p:spPr>
      </p:pic>
      <p:sp>
        <p:nvSpPr>
          <p:cNvPr id="17" name="Text Box 62">
            <a:extLst>
              <a:ext uri="{FF2B5EF4-FFF2-40B4-BE49-F238E27FC236}">
                <a16:creationId xmlns:a16="http://schemas.microsoft.com/office/drawing/2014/main" id="{1FECE0B5-D964-3E61-AD96-E1C79167CC37}"/>
              </a:ext>
            </a:extLst>
          </p:cNvPr>
          <p:cNvSpPr txBox="1"/>
          <p:nvPr/>
        </p:nvSpPr>
        <p:spPr>
          <a:xfrm>
            <a:off x="2670746" y="8076529"/>
            <a:ext cx="3888738" cy="170162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5000"/>
              </a:lnSpc>
              <a:spcAft>
                <a:spcPts val="15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are looking at Inclusion from a Disability Equality perspective.</a:t>
            </a:r>
          </a:p>
        </p:txBody>
      </p:sp>
      <p:pic>
        <p:nvPicPr>
          <p:cNvPr id="18" name="Picture 13" descr="Cycle with people with solid fill">
            <a:extLst>
              <a:ext uri="{FF2B5EF4-FFF2-40B4-BE49-F238E27FC236}">
                <a16:creationId xmlns:a16="http://schemas.microsoft.com/office/drawing/2014/main" id="{DA3ECAD9-0E4F-7E04-C65D-5EC485853EDA}"/>
              </a:ext>
            </a:extLst>
          </p:cNvPr>
          <p:cNvPicPr/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11647" y="820733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37253"/>
      </p:ext>
    </p:extLst>
  </p:cSld>
  <p:clrMapOvr>
    <a:masterClrMapping/>
  </p:clrMapOvr>
</p:sld>
</file>

<file path=ppt/theme/theme1.xml><?xml version="1.0" encoding="utf-8"?>
<a:theme xmlns:a="http://schemas.openxmlformats.org/drawingml/2006/main" name="Basic-6-Pics-Left-Heading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rake Music Job Pack Easy Read ppt v1" id="{AC7039AA-A79D-4514-A138-B00FDA364C5B}" vid="{89F6AC85-01FB-432D-8E30-904353F086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87E439D6224448B32944F262F19E6" ma:contentTypeVersion="15" ma:contentTypeDescription="Create a new document." ma:contentTypeScope="" ma:versionID="cfa40ca3d5847b90217b91b700c8510a">
  <xsd:schema xmlns:xsd="http://www.w3.org/2001/XMLSchema" xmlns:xs="http://www.w3.org/2001/XMLSchema" xmlns:p="http://schemas.microsoft.com/office/2006/metadata/properties" xmlns:ns2="cfc22d15-7e21-44d5-923b-2cbfa511f239" xmlns:ns3="7767d28d-928d-4932-a943-5378fc901728" targetNamespace="http://schemas.microsoft.com/office/2006/metadata/properties" ma:root="true" ma:fieldsID="8dd29b8ad6e7e5b1b24229314fa2488c" ns2:_="" ns3:_="">
    <xsd:import namespace="cfc22d15-7e21-44d5-923b-2cbfa511f239"/>
    <xsd:import namespace="7767d28d-928d-4932-a943-5378fc9017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22d15-7e21-44d5-923b-2cbfa511f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46a1b11-9483-4fd4-87e8-f3ed7f857a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67d28d-928d-4932-a943-5378fc901728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a1d9db9-16ad-4b67-8ffb-6e49b5b84d25}" ma:internalName="TaxCatchAll" ma:showField="CatchAllData" ma:web="7767d28d-928d-4932-a943-5378fc9017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767d28d-928d-4932-a943-5378fc901728" xsi:nil="true"/>
    <lcf76f155ced4ddcb4097134ff3c332f xmlns="cfc22d15-7e21-44d5-923b-2cbfa511f23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963737-69DC-4A00-80E8-104985977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c22d15-7e21-44d5-923b-2cbfa511f239"/>
    <ds:schemaRef ds:uri="7767d28d-928d-4932-a943-5378fc9017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99D818-7018-46FE-839C-7A8479A38D4F}">
  <ds:schemaRefs>
    <ds:schemaRef ds:uri="http://schemas.microsoft.com/office/2006/metadata/properties"/>
    <ds:schemaRef ds:uri="http://schemas.microsoft.com/office/infopath/2007/PartnerControls"/>
    <ds:schemaRef ds:uri="7767d28d-928d-4932-a943-5378fc901728"/>
    <ds:schemaRef ds:uri="cfc22d15-7e21-44d5-923b-2cbfa511f239"/>
  </ds:schemaRefs>
</ds:datastoreItem>
</file>

<file path=customXml/itemProps3.xml><?xml version="1.0" encoding="utf-8"?>
<ds:datastoreItem xmlns:ds="http://schemas.openxmlformats.org/officeDocument/2006/customXml" ds:itemID="{212AF9FE-6EB3-4C06-83C0-1073F39276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Drake Music Job Pack Easy Read ppt v1</Template>
  <TotalTime>13182</TotalTime>
  <Words>1896</Words>
  <Application>Microsoft Office PowerPoint</Application>
  <PresentationFormat>Custom</PresentationFormat>
  <Paragraphs>289</Paragraphs>
  <Slides>37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Basic-6-Pics-Left-Heading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Principles of Inclusion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www.photosymbols.com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Easy Read Information</dc:subject>
  <dc:creator>chris Osunsami</dc:creator>
  <cp:keywords>photosymbols, photosymbol, easy read, accessible, information, disability, equality, learning disability, learning difficulties, easy, template,</cp:keywords>
  <dc:description>© Copyright Photosymbols Limited. All Rights Reserved. These templates are only available to our subscribers.</dc:description>
  <cp:lastModifiedBy>Deborah  Borg Brincat</cp:lastModifiedBy>
  <cp:revision>313</cp:revision>
  <dcterms:created xsi:type="dcterms:W3CDTF">2023-03-12T16:30:53Z</dcterms:created>
  <dcterms:modified xsi:type="dcterms:W3CDTF">2023-12-19T14:17:05Z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0x0101003AB87E439D6224448B32944F262F19E6</vt:lpwstr>
  </property>
  <property fmtid="{D5CDD505-2E9C-101B-9397-08002B2CF9AE}" pid="3" name="MediaServiceImageTags">
    <vt:lpwstr/>
  </property>
</Properties>
</file>